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6" r:id="rId2"/>
    <p:sldId id="259" r:id="rId3"/>
    <p:sldId id="321" r:id="rId4"/>
    <p:sldId id="260" r:id="rId5"/>
    <p:sldId id="283" r:id="rId6"/>
    <p:sldId id="289" r:id="rId7"/>
    <p:sldId id="320" r:id="rId8"/>
    <p:sldId id="292" r:id="rId9"/>
    <p:sldId id="325" r:id="rId10"/>
    <p:sldId id="293" r:id="rId11"/>
    <p:sldId id="275" r:id="rId12"/>
    <p:sldId id="315" r:id="rId13"/>
    <p:sldId id="263" r:id="rId14"/>
    <p:sldId id="317" r:id="rId15"/>
    <p:sldId id="265" r:id="rId16"/>
    <p:sldId id="279" r:id="rId17"/>
    <p:sldId id="305" r:id="rId18"/>
    <p:sldId id="307" r:id="rId19"/>
    <p:sldId id="322" r:id="rId20"/>
    <p:sldId id="323" r:id="rId21"/>
    <p:sldId id="309" r:id="rId22"/>
    <p:sldId id="314" r:id="rId23"/>
    <p:sldId id="267" r:id="rId24"/>
    <p:sldId id="304" r:id="rId25"/>
    <p:sldId id="266" r:id="rId26"/>
    <p:sldId id="268" r:id="rId27"/>
    <p:sldId id="300" r:id="rId28"/>
    <p:sldId id="299" r:id="rId29"/>
    <p:sldId id="285" r:id="rId30"/>
    <p:sldId id="272"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Μεσαίο στυλ 1 - Έμφαση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Στυλ με θέμα 1 - Έμφαση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Φωτεινό στυλ 3 - Έμφαση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24" autoAdjust="0"/>
  </p:normalViewPr>
  <p:slideViewPr>
    <p:cSldViewPr>
      <p:cViewPr varScale="1">
        <p:scale>
          <a:sx n="83" d="100"/>
          <a:sy n="83" d="100"/>
        </p:scale>
        <p:origin x="1838" y="67"/>
      </p:cViewPr>
      <p:guideLst>
        <p:guide orient="horz" pos="2160"/>
        <p:guide pos="2880"/>
      </p:guideLst>
    </p:cSldViewPr>
  </p:slideViewPr>
  <p:outlineViewPr>
    <p:cViewPr>
      <p:scale>
        <a:sx n="33" d="100"/>
        <a:sy n="33" d="100"/>
      </p:scale>
      <p:origin x="0" y="140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B8DE71-A745-4598-813C-1DEDA5051050}" type="datetimeFigureOut">
              <a:rPr lang="el-GR" smtClean="0"/>
              <a:pPr/>
              <a:t>8/9/2021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916829-E7A0-4F73-BDAD-FEA8B1B9871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CEDBE0D7-BD9B-4A3F-AE67-814D7B9A863A}" type="datetimeFigureOut">
              <a:rPr lang="el-GR" smtClean="0"/>
              <a:pPr/>
              <a:t>8/9/2021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3915926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l-GR"/>
              <a:t>Στυλ κύριου τίτλου</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CEDBE0D7-BD9B-4A3F-AE67-814D7B9A863A}" type="datetimeFigureOut">
              <a:rPr lang="el-GR" smtClean="0"/>
              <a:pPr/>
              <a:t>8/9/2021</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232131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a:t>Στυλ κύριου τίτλου</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CEDBE0D7-BD9B-4A3F-AE67-814D7B9A863A}" type="datetimeFigureOut">
              <a:rPr lang="el-GR" smtClean="0"/>
              <a:pPr/>
              <a:t>8/9/2021</a:t>
            </a:fld>
            <a:endParaRPr lang="el-GR"/>
          </a:p>
        </p:txBody>
      </p:sp>
      <p:sp>
        <p:nvSpPr>
          <p:cNvPr id="5" name="Footer Placeholder 4"/>
          <p:cNvSpPr>
            <a:spLocks noGrp="1"/>
          </p:cNvSpPr>
          <p:nvPr>
            <p:ph type="ftr" sz="quarter" idx="11"/>
          </p:nvPr>
        </p:nvSpPr>
        <p:spPr/>
        <p:txBody>
          <a:bodyPr/>
          <a:lstStyle/>
          <a:p>
            <a:endParaRPr lang="el-G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60BA03-3583-4441-8EE1-FB979FA17B36}" type="slidenum">
              <a:rPr lang="el-GR" smtClean="0"/>
              <a:pPr/>
              <a:t>‹#›</a:t>
            </a:fld>
            <a:endParaRPr lang="el-G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13376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l-GR"/>
              <a:t>Στυλ κύριου τίτλου</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CEDBE0D7-BD9B-4A3F-AE67-814D7B9A863A}" type="datetimeFigureOut">
              <a:rPr lang="el-GR" smtClean="0"/>
              <a:pPr/>
              <a:t>8/9/2021</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4249310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a:t>Στυλ κύριου τίτλου</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CEDBE0D7-BD9B-4A3F-AE67-814D7B9A863A}" type="datetimeFigureOut">
              <a:rPr lang="el-GR" smtClean="0"/>
              <a:pPr/>
              <a:t>8/9/2021</a:t>
            </a:fld>
            <a:endParaRPr lang="el-GR"/>
          </a:p>
        </p:txBody>
      </p:sp>
      <p:sp>
        <p:nvSpPr>
          <p:cNvPr id="6" name="Footer Placeholder 5"/>
          <p:cNvSpPr>
            <a:spLocks noGrp="1"/>
          </p:cNvSpPr>
          <p:nvPr>
            <p:ph type="ftr" sz="quarter" idx="11"/>
          </p:nvPr>
        </p:nvSpPr>
        <p:spPr/>
        <p:txBody>
          <a:bodyPr/>
          <a:lstStyle/>
          <a:p>
            <a:endParaRPr lang="el-G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60BA03-3583-4441-8EE1-FB979FA17B36}" type="slidenum">
              <a:rPr lang="el-GR" smtClean="0"/>
              <a:pPr/>
              <a:t>‹#›</a:t>
            </a:fld>
            <a:endParaRPr lang="el-G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0050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l-GR"/>
              <a:t>Στυλ κύριου τίτλου</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CEDBE0D7-BD9B-4A3F-AE67-814D7B9A863A}" type="datetimeFigureOut">
              <a:rPr lang="el-GR" smtClean="0"/>
              <a:pPr/>
              <a:t>8/9/2021</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1280585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CEDBE0D7-BD9B-4A3F-AE67-814D7B9A863A}" type="datetimeFigureOut">
              <a:rPr lang="el-GR" smtClean="0"/>
              <a:pPr/>
              <a:t>8/9/2021</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3842691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CEDBE0D7-BD9B-4A3F-AE67-814D7B9A863A}" type="datetimeFigureOut">
              <a:rPr lang="el-GR" smtClean="0"/>
              <a:pPr/>
              <a:t>8/9/2021</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3061039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l-GR"/>
              <a:t>Στυλ κύριου τίτλου</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CEDBE0D7-BD9B-4A3F-AE67-814D7B9A863A}" type="datetimeFigureOut">
              <a:rPr lang="el-GR" smtClean="0"/>
              <a:pPr/>
              <a:t>8/9/2021</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186012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CEDBE0D7-BD9B-4A3F-AE67-814D7B9A863A}" type="datetimeFigureOut">
              <a:rPr lang="el-GR" smtClean="0"/>
              <a:pPr/>
              <a:t>8/9/2021</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345323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CEDBE0D7-BD9B-4A3F-AE67-814D7B9A863A}" type="datetimeFigureOut">
              <a:rPr lang="el-GR" smtClean="0"/>
              <a:pPr/>
              <a:t>8/9/2021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3369487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CEDBE0D7-BD9B-4A3F-AE67-814D7B9A863A}" type="datetimeFigureOut">
              <a:rPr lang="el-GR" smtClean="0"/>
              <a:pPr/>
              <a:t>8/9/2021</a:t>
            </a:fld>
            <a:endParaRPr lang="el-GR"/>
          </a:p>
        </p:txBody>
      </p:sp>
      <p:sp>
        <p:nvSpPr>
          <p:cNvPr id="8" name="Footer Placeholder 7"/>
          <p:cNvSpPr>
            <a:spLocks noGrp="1"/>
          </p:cNvSpPr>
          <p:nvPr>
            <p:ph type="ftr" sz="quarter" idx="11"/>
          </p:nvPr>
        </p:nvSpPr>
        <p:spPr/>
        <p:txBody>
          <a:bodyPr/>
          <a:lstStyle/>
          <a:p>
            <a:endParaRPr lang="el-G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177864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CEDBE0D7-BD9B-4A3F-AE67-814D7B9A863A}" type="datetimeFigureOut">
              <a:rPr lang="el-GR" smtClean="0"/>
              <a:pPr/>
              <a:t>8/9/2021</a:t>
            </a:fld>
            <a:endParaRPr lang="el-GR"/>
          </a:p>
        </p:txBody>
      </p:sp>
      <p:sp>
        <p:nvSpPr>
          <p:cNvPr id="4" name="Footer Placeholder 3"/>
          <p:cNvSpPr>
            <a:spLocks noGrp="1"/>
          </p:cNvSpPr>
          <p:nvPr>
            <p:ph type="ftr" sz="quarter" idx="11"/>
          </p:nvPr>
        </p:nvSpPr>
        <p:spPr/>
        <p:txBody>
          <a:bodyPr/>
          <a:lstStyle/>
          <a:p>
            <a:endParaRPr lang="el-G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385057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BE0D7-BD9B-4A3F-AE67-814D7B9A863A}" type="datetimeFigureOut">
              <a:rPr lang="el-GR" smtClean="0"/>
              <a:pPr/>
              <a:t>8/9/2021</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7704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l-GR"/>
              <a:t>Στυλ κύριου τίτλου</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CEDBE0D7-BD9B-4A3F-AE67-814D7B9A863A}" type="datetimeFigureOut">
              <a:rPr lang="el-GR" smtClean="0"/>
              <a:pPr/>
              <a:t>8/9/2021</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2952337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CEDBE0D7-BD9B-4A3F-AE67-814D7B9A863A}" type="datetimeFigureOut">
              <a:rPr lang="el-GR" smtClean="0"/>
              <a:pPr/>
              <a:t>8/9/2021</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60BA03-3583-4441-8EE1-FB979FA17B36}" type="slidenum">
              <a:rPr lang="el-GR" smtClean="0"/>
              <a:pPr/>
              <a:t>‹#›</a:t>
            </a:fld>
            <a:endParaRPr lang="el-GR"/>
          </a:p>
        </p:txBody>
      </p:sp>
    </p:spTree>
    <p:extLst>
      <p:ext uri="{BB962C8B-B14F-4D97-AF65-F5344CB8AC3E}">
        <p14:creationId xmlns:p14="http://schemas.microsoft.com/office/powerpoint/2010/main" val="1147346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EDBE0D7-BD9B-4A3F-AE67-814D7B9A863A}" type="datetimeFigureOut">
              <a:rPr lang="el-GR" smtClean="0"/>
              <a:pPr/>
              <a:t>8/9/2021</a:t>
            </a:fld>
            <a:endParaRPr lang="el-G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360BA03-3583-4441-8EE1-FB979FA17B36}" type="slidenum">
              <a:rPr lang="el-GR" smtClean="0"/>
              <a:pPr/>
              <a:t>‹#›</a:t>
            </a:fld>
            <a:endParaRPr lang="el-GR"/>
          </a:p>
        </p:txBody>
      </p:sp>
    </p:spTree>
    <p:extLst>
      <p:ext uri="{BB962C8B-B14F-4D97-AF65-F5344CB8AC3E}">
        <p14:creationId xmlns:p14="http://schemas.microsoft.com/office/powerpoint/2010/main" val="354112862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692696"/>
            <a:ext cx="8424936" cy="3888432"/>
          </a:xfrm>
        </p:spPr>
        <p:txBody>
          <a:bodyPr>
            <a:normAutofit fontScale="90000"/>
          </a:bodyPr>
          <a:lstStyle/>
          <a:p>
            <a:pPr algn="ctr"/>
            <a:br>
              <a:rPr lang="en-US" sz="3200" dirty="0"/>
            </a:br>
            <a:r>
              <a:rPr lang="el-GR" sz="3200" dirty="0"/>
              <a:t>Υ</a:t>
            </a:r>
            <a:r>
              <a:rPr lang="el-GR" sz="2700" dirty="0"/>
              <a:t>πουργείο Παιδείας και Θρησκευμάτων</a:t>
            </a:r>
            <a:br>
              <a:rPr lang="el-GR" sz="3200" dirty="0"/>
            </a:br>
            <a:br>
              <a:rPr lang="el-GR" sz="3200" dirty="0"/>
            </a:br>
            <a:r>
              <a:rPr lang="el-GR" sz="3100" dirty="0">
                <a:solidFill>
                  <a:srgbClr val="0070C0"/>
                </a:solidFill>
                <a:latin typeface="Calibri" pitchFamily="34" charset="0"/>
              </a:rPr>
              <a:t>ΚΑΛΩΣ </a:t>
            </a:r>
            <a:r>
              <a:rPr lang="en-US" sz="3100" dirty="0">
                <a:solidFill>
                  <a:srgbClr val="0070C0"/>
                </a:solidFill>
                <a:latin typeface="Calibri" pitchFamily="34" charset="0"/>
              </a:rPr>
              <a:t> </a:t>
            </a:r>
            <a:r>
              <a:rPr lang="el-GR" sz="3100" dirty="0">
                <a:solidFill>
                  <a:srgbClr val="0070C0"/>
                </a:solidFill>
                <a:latin typeface="Calibri" pitchFamily="34" charset="0"/>
              </a:rPr>
              <a:t>ΟΡΙΣΑΤΕ</a:t>
            </a:r>
            <a:br>
              <a:rPr lang="el-GR" sz="3100" dirty="0">
                <a:solidFill>
                  <a:srgbClr val="0070C0"/>
                </a:solidFill>
                <a:latin typeface="Calibri" pitchFamily="34" charset="0"/>
              </a:rPr>
            </a:br>
            <a:r>
              <a:rPr lang="el-GR" sz="3100" dirty="0">
                <a:solidFill>
                  <a:srgbClr val="0070C0"/>
                </a:solidFill>
                <a:latin typeface="Calibri" pitchFamily="34" charset="0"/>
              </a:rPr>
              <a:t>στο </a:t>
            </a:r>
            <a:r>
              <a:rPr lang="en-US" sz="3100" dirty="0">
                <a:solidFill>
                  <a:srgbClr val="0070C0"/>
                </a:solidFill>
                <a:latin typeface="Calibri" pitchFamily="34" charset="0"/>
              </a:rPr>
              <a:t> </a:t>
            </a:r>
            <a:r>
              <a:rPr lang="el-GR" sz="3100" dirty="0">
                <a:solidFill>
                  <a:srgbClr val="0070C0"/>
                </a:solidFill>
                <a:latin typeface="Calibri" pitchFamily="34" charset="0"/>
              </a:rPr>
              <a:t>ΓΥΜΝΑΣΙΟ</a:t>
            </a:r>
            <a:r>
              <a:rPr lang="en-US" sz="3100" dirty="0">
                <a:solidFill>
                  <a:srgbClr val="0070C0"/>
                </a:solidFill>
                <a:latin typeface="Calibri" pitchFamily="34" charset="0"/>
              </a:rPr>
              <a:t> </a:t>
            </a:r>
            <a:r>
              <a:rPr lang="el-GR" sz="3100" dirty="0">
                <a:solidFill>
                  <a:srgbClr val="0070C0"/>
                </a:solidFill>
                <a:latin typeface="Calibri" pitchFamily="34" charset="0"/>
              </a:rPr>
              <a:t> ΨΥΧΙΚΟΥ</a:t>
            </a:r>
            <a:br>
              <a:rPr lang="el-GR" dirty="0"/>
            </a:br>
            <a:r>
              <a:rPr lang="el-GR" sz="2000" dirty="0">
                <a:solidFill>
                  <a:srgbClr val="C00000"/>
                </a:solidFill>
              </a:rPr>
              <a:t>«Κωνσταντίνος Καραθεοδωρή»</a:t>
            </a:r>
            <a:br>
              <a:rPr lang="el-GR" sz="2400" dirty="0"/>
            </a:br>
            <a:br>
              <a:rPr lang="en-US" sz="2400" dirty="0"/>
            </a:br>
            <a:br>
              <a:rPr lang="el-GR" dirty="0"/>
            </a:br>
            <a:endParaRPr lang="el-GR" sz="2700" dirty="0">
              <a:solidFill>
                <a:srgbClr val="002060"/>
              </a:solidFill>
            </a:endParaRPr>
          </a:p>
        </p:txBody>
      </p:sp>
      <p:pic>
        <p:nvPicPr>
          <p:cNvPr id="3" name="Picture 2" descr="C:\Users\dkladas\Desktop\220px-Caratheodory_constantin.jpg"/>
          <p:cNvPicPr>
            <a:picLocks noChangeAspect="1" noChangeArrowheads="1"/>
          </p:cNvPicPr>
          <p:nvPr/>
        </p:nvPicPr>
        <p:blipFill>
          <a:blip r:embed="rId2" cstate="print"/>
          <a:srcRect/>
          <a:stretch>
            <a:fillRect/>
          </a:stretch>
        </p:blipFill>
        <p:spPr bwMode="auto">
          <a:xfrm>
            <a:off x="6836576" y="1844825"/>
            <a:ext cx="1148647" cy="1728192"/>
          </a:xfrm>
          <a:prstGeom prst="rect">
            <a:avLst/>
          </a:prstGeom>
          <a:noFill/>
        </p:spPr>
      </p:pic>
      <p:pic>
        <p:nvPicPr>
          <p:cNvPr id="5" name="Picture 2" descr="C:\Users\dk\Desktop\My Documents\My Pictures\logos\clip_image002.gif">
            <a:extLst>
              <a:ext uri="{FF2B5EF4-FFF2-40B4-BE49-F238E27FC236}">
                <a16:creationId xmlns:a16="http://schemas.microsoft.com/office/drawing/2014/main" id="{9D868817-61B2-4F36-8E50-5482733826E5}"/>
              </a:ext>
            </a:extLst>
          </p:cNvPr>
          <p:cNvPicPr>
            <a:picLocks noChangeAspect="1" noChangeArrowheads="1"/>
          </p:cNvPicPr>
          <p:nvPr/>
        </p:nvPicPr>
        <p:blipFill>
          <a:blip r:embed="rId3" cstate="print"/>
          <a:srcRect/>
          <a:stretch>
            <a:fillRect/>
          </a:stretch>
        </p:blipFill>
        <p:spPr bwMode="auto">
          <a:xfrm>
            <a:off x="1196008" y="2213248"/>
            <a:ext cx="1152128" cy="110203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1945201" y="0"/>
            <a:ext cx="6589199" cy="1340768"/>
          </a:xfrm>
        </p:spPr>
        <p:txBody>
          <a:bodyPr>
            <a:normAutofit/>
          </a:bodyPr>
          <a:lstStyle/>
          <a:p>
            <a:br>
              <a:rPr lang="el-GR" dirty="0"/>
            </a:br>
            <a:r>
              <a:rPr lang="el-GR" sz="3600" dirty="0"/>
              <a:t>Προαγωγή ή Απόλυση </a:t>
            </a:r>
          </a:p>
        </p:txBody>
      </p:sp>
      <p:sp>
        <p:nvSpPr>
          <p:cNvPr id="2" name="1 - Θέση περιεχομένου"/>
          <p:cNvSpPr>
            <a:spLocks noGrp="1"/>
          </p:cNvSpPr>
          <p:nvPr>
            <p:ph idx="1"/>
          </p:nvPr>
        </p:nvSpPr>
        <p:spPr>
          <a:xfrm>
            <a:off x="899592" y="1481328"/>
            <a:ext cx="8136904" cy="5260040"/>
          </a:xfrm>
        </p:spPr>
        <p:txBody>
          <a:bodyPr/>
          <a:lstStyle/>
          <a:p>
            <a:endParaRPr lang="el-GR" dirty="0"/>
          </a:p>
          <a:p>
            <a:pPr>
              <a:buNone/>
            </a:pPr>
            <a:r>
              <a:rPr lang="el-GR" dirty="0"/>
              <a:t>	</a:t>
            </a:r>
            <a:r>
              <a:rPr lang="el-GR" sz="2400" dirty="0"/>
              <a:t>Ετήσιος Μέσος Όρος κάθε μαθήματος </a:t>
            </a:r>
            <a:r>
              <a:rPr lang="en-US" sz="2400" dirty="0"/>
              <a:t>  </a:t>
            </a:r>
            <a:r>
              <a:rPr lang="el-GR" sz="2400" dirty="0">
                <a:solidFill>
                  <a:srgbClr val="C00000"/>
                </a:solidFill>
              </a:rPr>
              <a:t>≥10 </a:t>
            </a:r>
          </a:p>
          <a:p>
            <a:pPr>
              <a:buNone/>
            </a:pPr>
            <a:r>
              <a:rPr lang="el-GR" sz="2400" dirty="0"/>
              <a:t>	                                 ή</a:t>
            </a:r>
          </a:p>
          <a:p>
            <a:r>
              <a:rPr lang="el-GR" sz="2400" b="1" u="sng" dirty="0"/>
              <a:t>Γενικός</a:t>
            </a:r>
            <a:r>
              <a:rPr lang="el-GR" sz="2400" dirty="0"/>
              <a:t> Μέσος Όρος ετήσιας επίδοσης </a:t>
            </a:r>
            <a:r>
              <a:rPr lang="en-US" sz="2400" dirty="0"/>
              <a:t> </a:t>
            </a:r>
            <a:r>
              <a:rPr lang="el-GR" sz="2400" dirty="0">
                <a:solidFill>
                  <a:srgbClr val="C00000"/>
                </a:solidFill>
              </a:rPr>
              <a:t>≥13</a:t>
            </a:r>
          </a:p>
          <a:p>
            <a:pPr>
              <a:buNone/>
            </a:pPr>
            <a:r>
              <a:rPr lang="el-GR" sz="2400" dirty="0"/>
              <a:t> </a:t>
            </a:r>
          </a:p>
          <a:p>
            <a:r>
              <a:rPr lang="el-GR" sz="2400" dirty="0"/>
              <a:t>(ΓΜΟ </a:t>
            </a:r>
            <a:r>
              <a:rPr lang="el-GR" sz="2400" dirty="0">
                <a:solidFill>
                  <a:srgbClr val="C00000"/>
                </a:solidFill>
              </a:rPr>
              <a:t>≥ 12 </a:t>
            </a:r>
            <a:r>
              <a:rPr lang="el-GR" sz="2400" dirty="0"/>
              <a:t>για μαθητές με Ειδικές Εκπαιδευτικές Ανάγκες - </a:t>
            </a:r>
            <a:r>
              <a:rPr lang="el-GR" sz="2400" b="1" dirty="0"/>
              <a:t>ΕΕΑ</a:t>
            </a:r>
            <a:r>
              <a:rPr lang="el-GR" sz="2400" dirty="0"/>
              <a:t>)</a:t>
            </a:r>
          </a:p>
          <a:p>
            <a:endParaRPr lang="el-GR" sz="2400" dirty="0"/>
          </a:p>
          <a:p>
            <a:r>
              <a:rPr lang="el-GR" sz="2400" dirty="0" err="1"/>
              <a:t>Σημ</a:t>
            </a:r>
            <a:r>
              <a:rPr lang="el-GR" sz="2400" dirty="0"/>
              <a:t>*: Η βαθμολογία της Β’ ξένης Γλώσσας (Γαλλικά, Γερμανικά) μπορεί (με αίτηση του γονέα) να μην προσμετρηθεί στον ΓΜΟ </a:t>
            </a:r>
            <a:r>
              <a:rPr lang="el-GR" sz="2400" b="1" dirty="0"/>
              <a:t>για μαθητές  με  ΕΕΑ.</a:t>
            </a:r>
          </a:p>
          <a:p>
            <a:pPr>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31641" y="116632"/>
            <a:ext cx="7632848" cy="648072"/>
          </a:xfrm>
        </p:spPr>
        <p:txBody>
          <a:bodyPr>
            <a:normAutofit/>
          </a:bodyPr>
          <a:lstStyle/>
          <a:p>
            <a:r>
              <a:rPr lang="el-GR" sz="3200" b="1" dirty="0"/>
              <a:t>ΕΝΗΜΕΡΩΣΗ  ΓΟΝΕΩΝ/ΚΗΔΕΜΟΝΩΝ</a:t>
            </a:r>
          </a:p>
        </p:txBody>
      </p:sp>
      <p:sp>
        <p:nvSpPr>
          <p:cNvPr id="3" name="2 - Θέση περιεχομένου"/>
          <p:cNvSpPr>
            <a:spLocks noGrp="1"/>
          </p:cNvSpPr>
          <p:nvPr>
            <p:ph idx="1"/>
          </p:nvPr>
        </p:nvSpPr>
        <p:spPr>
          <a:xfrm>
            <a:off x="899592" y="-387424"/>
            <a:ext cx="8244408" cy="7128792"/>
          </a:xfrm>
        </p:spPr>
        <p:txBody>
          <a:bodyPr>
            <a:normAutofit fontScale="25000" lnSpcReduction="20000"/>
          </a:bodyPr>
          <a:lstStyle/>
          <a:p>
            <a:pPr marL="452628" indent="-342900" algn="just">
              <a:buFont typeface="+mj-lt"/>
              <a:buAutoNum type="arabicPeriod"/>
            </a:pPr>
            <a:endParaRPr lang="el-GR" sz="2100" dirty="0"/>
          </a:p>
          <a:p>
            <a:pPr marL="452628" indent="-342900" algn="just">
              <a:buFont typeface="+mj-lt"/>
              <a:buAutoNum type="arabicPeriod"/>
            </a:pPr>
            <a:endParaRPr lang="el-GR" sz="3800" dirty="0"/>
          </a:p>
          <a:p>
            <a:pPr marL="452628" indent="-342900" algn="just">
              <a:buFont typeface="+mj-lt"/>
              <a:buAutoNum type="arabicPeriod"/>
            </a:pPr>
            <a:endParaRPr lang="el-GR" sz="5000" dirty="0"/>
          </a:p>
          <a:p>
            <a:pPr marL="452628" indent="-342900" algn="just">
              <a:buFont typeface="+mj-lt"/>
              <a:buAutoNum type="arabicPeriod"/>
            </a:pPr>
            <a:endParaRPr lang="el-GR" sz="5000" dirty="0"/>
          </a:p>
          <a:p>
            <a:pPr marL="452628" indent="-342900" algn="just">
              <a:buFont typeface="+mj-lt"/>
              <a:buAutoNum type="arabicPeriod"/>
            </a:pPr>
            <a:r>
              <a:rPr lang="el-GR" sz="7200" dirty="0"/>
              <a:t>Τακτική ενημέρωση για αλλαγές προγράμματος, εκδηλώσεις, δηλώσεις συμμετοχής σε επισκέψεις και εκδρομές,  </a:t>
            </a:r>
            <a:r>
              <a:rPr lang="el-GR" sz="7200" b="1" dirty="0">
                <a:solidFill>
                  <a:srgbClr val="FF0000"/>
                </a:solidFill>
              </a:rPr>
              <a:t>με </a:t>
            </a:r>
            <a:r>
              <a:rPr lang="en-US" sz="7200" b="1" dirty="0">
                <a:solidFill>
                  <a:srgbClr val="FF0000"/>
                </a:solidFill>
              </a:rPr>
              <a:t>e-mail  </a:t>
            </a:r>
            <a:r>
              <a:rPr lang="el-GR" sz="7200" b="1" u="sng" dirty="0">
                <a:solidFill>
                  <a:srgbClr val="FF0000"/>
                </a:solidFill>
              </a:rPr>
              <a:t>από τον Δ/</a:t>
            </a:r>
            <a:r>
              <a:rPr lang="el-GR" sz="7200" b="1" u="sng" dirty="0" err="1">
                <a:solidFill>
                  <a:srgbClr val="FF0000"/>
                </a:solidFill>
              </a:rPr>
              <a:t>ντή.</a:t>
            </a:r>
            <a:endParaRPr lang="en-US" sz="7200" b="1" u="sng" dirty="0">
              <a:solidFill>
                <a:srgbClr val="FF0000"/>
              </a:solidFill>
            </a:endParaRPr>
          </a:p>
          <a:p>
            <a:pPr marL="452628" indent="-342900" algn="just">
              <a:buFont typeface="+mj-lt"/>
              <a:buAutoNum type="arabicPeriod"/>
            </a:pPr>
            <a:r>
              <a:rPr lang="el-GR" sz="7200" b="1" dirty="0"/>
              <a:t>Τακτική ενημέρωση απουσιών </a:t>
            </a:r>
            <a:r>
              <a:rPr lang="el-GR" sz="7200" b="1" dirty="0">
                <a:solidFill>
                  <a:srgbClr val="FF0000"/>
                </a:solidFill>
              </a:rPr>
              <a:t>με </a:t>
            </a:r>
            <a:r>
              <a:rPr lang="en-US" sz="7200" b="1" dirty="0">
                <a:solidFill>
                  <a:srgbClr val="FF0000"/>
                </a:solidFill>
              </a:rPr>
              <a:t>e-mail  </a:t>
            </a:r>
            <a:r>
              <a:rPr lang="el-GR" sz="7200" b="1" u="sng" dirty="0">
                <a:solidFill>
                  <a:srgbClr val="FF0000"/>
                </a:solidFill>
              </a:rPr>
              <a:t>από τον Υπ. Τμήματος </a:t>
            </a:r>
            <a:r>
              <a:rPr lang="el-GR" sz="7200" b="1" dirty="0">
                <a:solidFill>
                  <a:srgbClr val="FF0000"/>
                </a:solidFill>
              </a:rPr>
              <a:t>στο </a:t>
            </a:r>
            <a:r>
              <a:rPr lang="en-US" sz="7200" b="1" dirty="0">
                <a:solidFill>
                  <a:srgbClr val="FF0000"/>
                </a:solidFill>
              </a:rPr>
              <a:t>mail </a:t>
            </a:r>
            <a:r>
              <a:rPr lang="el-GR" sz="7200" b="1" dirty="0">
                <a:solidFill>
                  <a:srgbClr val="FF0000"/>
                </a:solidFill>
              </a:rPr>
              <a:t>που δηλώσατε στο σχολείο.</a:t>
            </a:r>
          </a:p>
          <a:p>
            <a:pPr algn="just"/>
            <a:r>
              <a:rPr lang="el-GR" sz="7200" dirty="0"/>
              <a:t>Οποιοδήποτε στοιχείο (πχ. βαθμολογία) κοινοποιείται ΜΟΝΟ στους γονείς/ κηδεμόνες  (ή άλλο πρόσωπο με γραπτή εξουσιοδότηση).</a:t>
            </a:r>
            <a:r>
              <a:rPr lang="en-US" sz="7200" dirty="0"/>
              <a:t> </a:t>
            </a:r>
            <a:r>
              <a:rPr lang="el-GR" sz="7200" dirty="0"/>
              <a:t>Σε περίπτωση διαζυγίου, προσκομίζεται στον Δ/</a:t>
            </a:r>
            <a:r>
              <a:rPr lang="el-GR" sz="7200" dirty="0" err="1"/>
              <a:t>ντή </a:t>
            </a:r>
            <a:r>
              <a:rPr lang="el-GR" sz="7200" dirty="0"/>
              <a:t> η Δικαστική Απόφαση που ορίζει την </a:t>
            </a:r>
            <a:r>
              <a:rPr lang="el-GR" sz="7200" b="1" dirty="0"/>
              <a:t>επιμέλεια</a:t>
            </a:r>
            <a:r>
              <a:rPr lang="el-GR" sz="7200" dirty="0"/>
              <a:t> του παιδιού.</a:t>
            </a:r>
          </a:p>
          <a:p>
            <a:pPr algn="just"/>
            <a:r>
              <a:rPr lang="el-GR" sz="7200" b="1" dirty="0"/>
              <a:t>Εβδομαδιαίο πρόγραμμα συνάντησης με τους διδάσκοντες</a:t>
            </a:r>
          </a:p>
          <a:p>
            <a:pPr algn="just">
              <a:buNone/>
            </a:pPr>
            <a:r>
              <a:rPr lang="el-GR" sz="7200" b="1" dirty="0">
                <a:solidFill>
                  <a:srgbClr val="C00000"/>
                </a:solidFill>
              </a:rPr>
              <a:t>    </a:t>
            </a:r>
            <a:r>
              <a:rPr lang="el-GR" sz="7200" b="1" dirty="0"/>
              <a:t>(Παρακαλούμε όχι σε διαλείμματα/άλλες μέρες ή ώρες)</a:t>
            </a:r>
            <a:r>
              <a:rPr lang="el-GR" sz="7200" dirty="0"/>
              <a:t>.</a:t>
            </a:r>
          </a:p>
          <a:p>
            <a:pPr algn="just"/>
            <a:r>
              <a:rPr lang="el-GR" sz="7200" dirty="0"/>
              <a:t>Ο Δ/</a:t>
            </a:r>
            <a:r>
              <a:rPr lang="el-GR" sz="7200" dirty="0" err="1"/>
              <a:t>ντής</a:t>
            </a:r>
            <a:r>
              <a:rPr lang="el-GR" sz="7200" dirty="0"/>
              <a:t> σάς χορηγεί  </a:t>
            </a:r>
            <a:r>
              <a:rPr lang="el-GR" sz="7200" b="1" dirty="0"/>
              <a:t>βεβαίωση </a:t>
            </a:r>
            <a:r>
              <a:rPr lang="el-GR" sz="7200" dirty="0"/>
              <a:t> «άδειας παρακολούθησης επίδοσης» για την εργασία σας</a:t>
            </a:r>
            <a:r>
              <a:rPr lang="en-US" sz="7200" dirty="0"/>
              <a:t> </a:t>
            </a:r>
            <a:r>
              <a:rPr lang="el-GR" sz="7200" dirty="0"/>
              <a:t>-  </a:t>
            </a:r>
            <a:r>
              <a:rPr lang="el-GR" sz="7200" u="sng" dirty="0">
                <a:solidFill>
                  <a:schemeClr val="tx1"/>
                </a:solidFill>
              </a:rPr>
              <a:t>για τη </a:t>
            </a:r>
            <a:r>
              <a:rPr lang="el-GR" sz="7200" b="1" u="sng" dirty="0">
                <a:solidFill>
                  <a:schemeClr val="tx1"/>
                </a:solidFill>
              </a:rPr>
              <a:t>συγκεκριμένη ημέρα που έρχεστε στο σχολείο και συναντάτε καθηγητές.</a:t>
            </a:r>
            <a:r>
              <a:rPr lang="en-US" sz="7200" b="1" u="sng" dirty="0">
                <a:solidFill>
                  <a:schemeClr val="tx1"/>
                </a:solidFill>
              </a:rPr>
              <a:t>  </a:t>
            </a:r>
            <a:r>
              <a:rPr lang="el-GR" sz="7200" b="1" u="sng" dirty="0"/>
              <a:t>(Η άδεια δεν εκδίδεται για οποιοδήποτε άλλο λόγο).</a:t>
            </a:r>
          </a:p>
          <a:p>
            <a:pPr marL="0" indent="0" algn="just">
              <a:buNone/>
            </a:pPr>
            <a:r>
              <a:rPr lang="el-GR" sz="7200" dirty="0"/>
              <a:t>  (</a:t>
            </a:r>
            <a:r>
              <a:rPr lang="el-GR" sz="7200" b="1" dirty="0">
                <a:solidFill>
                  <a:srgbClr val="FF0000"/>
                </a:solidFill>
              </a:rPr>
              <a:t>κατά τη διάρκεια ισχύος των μέτρων πρόληψης κατά του </a:t>
            </a:r>
            <a:r>
              <a:rPr lang="en-US" sz="7200" b="1" dirty="0">
                <a:solidFill>
                  <a:srgbClr val="FF0000"/>
                </a:solidFill>
              </a:rPr>
              <a:t>covid19</a:t>
            </a:r>
            <a:r>
              <a:rPr lang="el-GR" sz="7200" b="1" dirty="0">
                <a:solidFill>
                  <a:srgbClr val="FF0000"/>
                </a:solidFill>
              </a:rPr>
              <a:t> η ενημέρωση γίνεται διαδικτυακά ή τηλεφωνικά</a:t>
            </a:r>
            <a:r>
              <a:rPr lang="el-GR" sz="7200" dirty="0"/>
              <a:t>)</a:t>
            </a:r>
          </a:p>
          <a:p>
            <a:pPr marL="0" indent="0" algn="just">
              <a:buNone/>
            </a:pPr>
            <a:endParaRPr lang="el-GR" sz="7200" dirty="0"/>
          </a:p>
          <a:p>
            <a:pPr algn="just">
              <a:buNone/>
            </a:pPr>
            <a:r>
              <a:rPr lang="el-GR" sz="7200" b="1" dirty="0"/>
              <a:t>     Α’ και Β’ Τετράμηνο -  Δύο  Έλεγχοι Προόδου </a:t>
            </a:r>
            <a:r>
              <a:rPr lang="el-GR" sz="7200" dirty="0"/>
              <a:t>(Φεβρουάριος + Ιούνιος )</a:t>
            </a:r>
          </a:p>
          <a:p>
            <a:pPr algn="just">
              <a:buNone/>
            </a:pPr>
            <a:r>
              <a:rPr lang="el-GR" sz="7200" dirty="0"/>
              <a:t>     </a:t>
            </a:r>
            <a:r>
              <a:rPr lang="el-GR" sz="7200" b="1" dirty="0"/>
              <a:t>Τελικός</a:t>
            </a:r>
            <a:r>
              <a:rPr lang="el-GR" sz="7200" dirty="0"/>
              <a:t> Έλεγχος μετά τις εξετάσεις.</a:t>
            </a:r>
          </a:p>
          <a:p>
            <a:pPr algn="just">
              <a:buNone/>
            </a:pPr>
            <a:r>
              <a:rPr lang="el-GR" sz="7200" dirty="0"/>
              <a:t> </a:t>
            </a:r>
          </a:p>
          <a:p>
            <a:pPr>
              <a:buNone/>
            </a:pP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1945201" y="624110"/>
            <a:ext cx="7198799" cy="1280890"/>
          </a:xfrm>
        </p:spPr>
        <p:txBody>
          <a:bodyPr>
            <a:normAutofit/>
          </a:bodyPr>
          <a:lstStyle/>
          <a:p>
            <a:r>
              <a:rPr lang="el-GR" sz="2800" dirty="0">
                <a:solidFill>
                  <a:srgbClr val="C00000"/>
                </a:solidFill>
              </a:rPr>
              <a:t>   </a:t>
            </a:r>
            <a:r>
              <a:rPr lang="en-US" sz="2800" dirty="0">
                <a:solidFill>
                  <a:srgbClr val="C00000"/>
                </a:solidFill>
              </a:rPr>
              <a:t>http://gym-p-psych.att.sch.gr/newsite/</a:t>
            </a:r>
            <a:endParaRPr lang="el-GR" sz="2800" dirty="0"/>
          </a:p>
        </p:txBody>
      </p:sp>
      <p:sp>
        <p:nvSpPr>
          <p:cNvPr id="2" name="1 - Θέση περιεχομένου"/>
          <p:cNvSpPr>
            <a:spLocks noGrp="1"/>
          </p:cNvSpPr>
          <p:nvPr>
            <p:ph idx="1"/>
          </p:nvPr>
        </p:nvSpPr>
        <p:spPr>
          <a:xfrm>
            <a:off x="539552" y="1124744"/>
            <a:ext cx="9217024" cy="5976664"/>
          </a:xfrm>
        </p:spPr>
        <p:txBody>
          <a:bodyPr>
            <a:normAutofit/>
          </a:bodyPr>
          <a:lstStyle/>
          <a:p>
            <a:r>
              <a:rPr lang="el-GR" sz="2400" dirty="0"/>
              <a:t>Στην ιστοσελίδα μας αναρτώνται</a:t>
            </a:r>
            <a:r>
              <a:rPr lang="en-US" sz="2400" dirty="0"/>
              <a:t>:</a:t>
            </a:r>
            <a:endParaRPr lang="el-GR" sz="2400" dirty="0"/>
          </a:p>
          <a:p>
            <a:pPr>
              <a:buNone/>
            </a:pPr>
            <a:endParaRPr lang="el-GR" sz="2000" dirty="0"/>
          </a:p>
          <a:p>
            <a:r>
              <a:rPr lang="el-GR" sz="2400" b="1" dirty="0"/>
              <a:t>Ανακοινώσεις.</a:t>
            </a:r>
          </a:p>
          <a:p>
            <a:r>
              <a:rPr lang="el-GR" sz="2400" b="1" dirty="0"/>
              <a:t>Εσωτερικός Κανονισμός Λειτουργίας.</a:t>
            </a:r>
          </a:p>
          <a:p>
            <a:r>
              <a:rPr lang="el-GR" sz="2400" b="1" dirty="0"/>
              <a:t>Καθηγητές -  ώρες / μέρες ενημέρωσης</a:t>
            </a:r>
            <a:r>
              <a:rPr lang="en-US" sz="2400" b="1" dirty="0"/>
              <a:t>.</a:t>
            </a:r>
            <a:endParaRPr lang="el-GR" sz="2400" b="1" dirty="0"/>
          </a:p>
          <a:p>
            <a:r>
              <a:rPr lang="el-GR" sz="2400" b="1" dirty="0"/>
              <a:t>Υπεύθυνοι Τμημάτων.</a:t>
            </a:r>
          </a:p>
          <a:p>
            <a:r>
              <a:rPr lang="el-GR" sz="2400" b="1" dirty="0"/>
              <a:t>Σημειώσεις μαθημάτων </a:t>
            </a:r>
          </a:p>
          <a:p>
            <a:r>
              <a:rPr lang="el-GR" sz="2400" b="1" dirty="0">
                <a:solidFill>
                  <a:srgbClr val="C00000"/>
                </a:solidFill>
              </a:rPr>
              <a:t>Νομοθεσία </a:t>
            </a:r>
            <a:r>
              <a:rPr lang="el-GR" sz="2400" b="1" dirty="0"/>
              <a:t>– Έντυπα.</a:t>
            </a:r>
          </a:p>
          <a:p>
            <a:r>
              <a:rPr lang="el-GR" sz="2400" b="1" dirty="0"/>
              <a:t>Εκδηλώσεις – Δραστηριότητες – Εκδρομές.</a:t>
            </a:r>
          </a:p>
          <a:p>
            <a:r>
              <a:rPr lang="el-GR" sz="2400" b="1" dirty="0"/>
              <a:t>Ανακοινώσεις Συλλόγου Γονέων και Κηδεμόνων.</a:t>
            </a:r>
          </a:p>
          <a:p>
            <a:r>
              <a:rPr lang="el-GR" sz="2400" b="1" dirty="0"/>
              <a:t>Εκδρομές – προκηρύξεις.</a:t>
            </a:r>
          </a:p>
          <a:p>
            <a:endParaRPr lang="el-GR"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649" y="0"/>
            <a:ext cx="7488832" cy="476672"/>
          </a:xfrm>
        </p:spPr>
        <p:txBody>
          <a:bodyPr>
            <a:normAutofit fontScale="90000"/>
          </a:bodyPr>
          <a:lstStyle/>
          <a:p>
            <a:r>
              <a:rPr lang="el-GR" sz="3200" b="1" dirty="0"/>
              <a:t>   ΑΠΟΥΣΙΕΣ</a:t>
            </a:r>
          </a:p>
        </p:txBody>
      </p:sp>
      <p:sp>
        <p:nvSpPr>
          <p:cNvPr id="3" name="2 - Θέση περιεχομένου"/>
          <p:cNvSpPr>
            <a:spLocks noGrp="1"/>
          </p:cNvSpPr>
          <p:nvPr>
            <p:ph idx="1"/>
          </p:nvPr>
        </p:nvSpPr>
        <p:spPr>
          <a:xfrm>
            <a:off x="395536" y="476672"/>
            <a:ext cx="8748464" cy="6381328"/>
          </a:xfrm>
        </p:spPr>
        <p:txBody>
          <a:bodyPr>
            <a:normAutofit fontScale="85000" lnSpcReduction="20000"/>
          </a:bodyPr>
          <a:lstStyle/>
          <a:p>
            <a:r>
              <a:rPr lang="el-GR" sz="2100" dirty="0"/>
              <a:t>Απουσίες: 1 ανά διδακτική ώρα</a:t>
            </a:r>
          </a:p>
          <a:p>
            <a:endParaRPr lang="el-GR" sz="2100" dirty="0"/>
          </a:p>
          <a:p>
            <a:r>
              <a:rPr lang="el-GR" sz="2100" b="1" dirty="0" err="1"/>
              <a:t>Προσμετρώνται</a:t>
            </a:r>
            <a:r>
              <a:rPr lang="el-GR" sz="2100" b="1" dirty="0"/>
              <a:t>  οι απουσίες  λόγω</a:t>
            </a:r>
            <a:r>
              <a:rPr lang="en-US" sz="2100" b="1" dirty="0"/>
              <a:t>:</a:t>
            </a:r>
            <a:r>
              <a:rPr lang="el-GR" sz="2100" b="1" dirty="0"/>
              <a:t> </a:t>
            </a:r>
            <a:endParaRPr lang="en-US" sz="2100" b="1" dirty="0"/>
          </a:p>
          <a:p>
            <a:r>
              <a:rPr lang="el-GR" sz="2100" dirty="0"/>
              <a:t>μη προσέλευσης στο σχολείο (για οποιονδήποτε λόγο),  </a:t>
            </a:r>
          </a:p>
          <a:p>
            <a:r>
              <a:rPr lang="el-GR" sz="2100" dirty="0"/>
              <a:t>ωριαίων και ημερήσιων ή διήμερων αποβολών, </a:t>
            </a:r>
          </a:p>
          <a:p>
            <a:r>
              <a:rPr lang="el-GR" sz="2100" dirty="0"/>
              <a:t>αναχώρησης από το σχολείο</a:t>
            </a:r>
            <a:r>
              <a:rPr lang="en-US" sz="2100" dirty="0"/>
              <a:t>, </a:t>
            </a:r>
            <a:endParaRPr lang="el-GR" sz="2100" dirty="0"/>
          </a:p>
          <a:p>
            <a:r>
              <a:rPr lang="el-GR" sz="2100" dirty="0"/>
              <a:t>απουσίας από εκδηλώσεις του σχολείου, </a:t>
            </a:r>
          </a:p>
          <a:p>
            <a:r>
              <a:rPr lang="el-GR" sz="2100" dirty="0"/>
              <a:t>απουσίας από περίπατο </a:t>
            </a:r>
            <a:r>
              <a:rPr lang="el-GR" sz="2100" b="1" dirty="0"/>
              <a:t>πεζή</a:t>
            </a:r>
            <a:r>
              <a:rPr lang="el-GR" sz="2100" dirty="0"/>
              <a:t>, </a:t>
            </a:r>
          </a:p>
          <a:p>
            <a:r>
              <a:rPr lang="el-GR" sz="2100" dirty="0"/>
              <a:t>απουσίας από εκπαιδευτικές επισκέψεις με μεταφορικό μέσον</a:t>
            </a:r>
            <a:r>
              <a:rPr lang="el-GR" sz="2100" b="1" dirty="0">
                <a:solidFill>
                  <a:srgbClr val="FF0000"/>
                </a:solidFill>
              </a:rPr>
              <a:t>*</a:t>
            </a:r>
            <a:r>
              <a:rPr lang="el-GR" sz="2100" dirty="0"/>
              <a:t>.</a:t>
            </a:r>
          </a:p>
          <a:p>
            <a:r>
              <a:rPr lang="el-GR" sz="2100" b="1" dirty="0"/>
              <a:t>Αποχής (?)  - δεν  επιτρέπεται  η άσκοπη παρουσία στο Σχολείο.</a:t>
            </a:r>
          </a:p>
          <a:p>
            <a:endParaRPr lang="el-GR" sz="2100" dirty="0"/>
          </a:p>
          <a:p>
            <a:r>
              <a:rPr lang="el-GR" sz="2100" b="1" dirty="0"/>
              <a:t>Δεν </a:t>
            </a:r>
            <a:r>
              <a:rPr lang="el-GR" sz="2100" b="1" dirty="0" err="1"/>
              <a:t>προσμετρώνται</a:t>
            </a:r>
            <a:r>
              <a:rPr lang="el-GR" sz="2100" b="1" dirty="0"/>
              <a:t> </a:t>
            </a:r>
            <a:r>
              <a:rPr lang="en-US" sz="2100" b="1" dirty="0"/>
              <a:t>:</a:t>
            </a:r>
            <a:endParaRPr lang="el-GR" sz="2100" b="1" dirty="0"/>
          </a:p>
          <a:p>
            <a:r>
              <a:rPr lang="el-GR" sz="2100" dirty="0"/>
              <a:t>οι απουσίες για </a:t>
            </a:r>
            <a:r>
              <a:rPr lang="el-GR" sz="2100" b="1" dirty="0"/>
              <a:t>νοσηλεία </a:t>
            </a:r>
            <a:r>
              <a:rPr lang="el-GR" sz="2100" b="1" u="sng" dirty="0">
                <a:solidFill>
                  <a:srgbClr val="FF0000"/>
                </a:solidFill>
              </a:rPr>
              <a:t>σε Νοσοκομείο</a:t>
            </a:r>
            <a:r>
              <a:rPr lang="el-GR" sz="2100" dirty="0"/>
              <a:t>,</a:t>
            </a:r>
          </a:p>
          <a:p>
            <a:r>
              <a:rPr lang="el-GR" sz="2100" dirty="0"/>
              <a:t>η συμμετοχή σε πανελλαδικούς ή διεθνείς αθλητικούς αγώνες</a:t>
            </a:r>
            <a:r>
              <a:rPr lang="el-GR" sz="2100" b="1" dirty="0">
                <a:solidFill>
                  <a:srgbClr val="C00000"/>
                </a:solidFill>
              </a:rPr>
              <a:t>*</a:t>
            </a:r>
            <a:endParaRPr lang="el-GR" sz="2100" dirty="0">
              <a:solidFill>
                <a:srgbClr val="C00000"/>
              </a:solidFill>
            </a:endParaRPr>
          </a:p>
          <a:p>
            <a:r>
              <a:rPr lang="el-GR" sz="2100" dirty="0"/>
              <a:t>η  συμμετοχή σε δραστηριότητα εκτός αίθουσας </a:t>
            </a:r>
            <a:r>
              <a:rPr lang="el-GR" sz="2100" b="1" dirty="0"/>
              <a:t>μέσα</a:t>
            </a:r>
            <a:r>
              <a:rPr lang="el-GR" sz="2100" dirty="0"/>
              <a:t> στο σχολείο. </a:t>
            </a:r>
          </a:p>
          <a:p>
            <a:endParaRPr lang="el-GR" sz="2100" dirty="0"/>
          </a:p>
          <a:p>
            <a:r>
              <a:rPr lang="el-GR" sz="2100" b="1" dirty="0">
                <a:solidFill>
                  <a:srgbClr val="FF0000"/>
                </a:solidFill>
              </a:rPr>
              <a:t>ΕΠΑΡΚΗΣ   ΦΟΙΤΗΣΗ   </a:t>
            </a:r>
            <a:r>
              <a:rPr lang="en-US" sz="2100" b="1" dirty="0">
                <a:solidFill>
                  <a:srgbClr val="FF0000"/>
                </a:solidFill>
              </a:rPr>
              <a:t>  </a:t>
            </a:r>
            <a:r>
              <a:rPr lang="el-GR" sz="2100" b="1" dirty="0">
                <a:solidFill>
                  <a:srgbClr val="FF0000"/>
                </a:solidFill>
              </a:rPr>
              <a:t> &lt;114  απουσίες  - ΠΡΟΣΟΧΗ!!</a:t>
            </a:r>
          </a:p>
          <a:p>
            <a:r>
              <a:rPr lang="el-GR" sz="2100" b="1" dirty="0">
                <a:solidFill>
                  <a:srgbClr val="FF0000"/>
                </a:solidFill>
              </a:rPr>
              <a:t>ΑΝΕΠΑΡΚΗΣ  ΦΟΙΤΗΣΗ  </a:t>
            </a:r>
            <a:r>
              <a:rPr lang="en-US" sz="2100" b="1" dirty="0">
                <a:solidFill>
                  <a:srgbClr val="FF0000"/>
                </a:solidFill>
              </a:rPr>
              <a:t> </a:t>
            </a:r>
            <a:r>
              <a:rPr lang="el-GR" sz="2100" b="1" dirty="0">
                <a:solidFill>
                  <a:srgbClr val="FF0000"/>
                </a:solidFill>
              </a:rPr>
              <a:t>&gt;114  απουσίες (επαναλαμβάνει την τάξη)</a:t>
            </a:r>
          </a:p>
          <a:p>
            <a:pPr>
              <a:buNone/>
            </a:pPr>
            <a:endParaRPr lang="el-GR" sz="2100" dirty="0"/>
          </a:p>
          <a:p>
            <a:endParaRPr lang="el-GR" sz="2100" dirty="0"/>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116632"/>
            <a:ext cx="8229600" cy="648072"/>
          </a:xfrm>
        </p:spPr>
        <p:txBody>
          <a:bodyPr>
            <a:normAutofit/>
          </a:bodyPr>
          <a:lstStyle/>
          <a:p>
            <a:r>
              <a:rPr lang="el-GR" sz="2800" dirty="0"/>
              <a:t>           Η Υπεύθυνη Δήλωση που απαιτείται</a:t>
            </a:r>
          </a:p>
        </p:txBody>
      </p:sp>
      <p:sp>
        <p:nvSpPr>
          <p:cNvPr id="2" name="1 - Θέση περιεχομένου"/>
          <p:cNvSpPr>
            <a:spLocks noGrp="1"/>
          </p:cNvSpPr>
          <p:nvPr>
            <p:ph idx="1"/>
          </p:nvPr>
        </p:nvSpPr>
        <p:spPr>
          <a:xfrm>
            <a:off x="457200" y="476673"/>
            <a:ext cx="8686800" cy="6381328"/>
          </a:xfrm>
        </p:spPr>
        <p:txBody>
          <a:bodyPr>
            <a:normAutofit fontScale="47500" lnSpcReduction="20000"/>
          </a:bodyPr>
          <a:lstStyle/>
          <a:p>
            <a:endParaRPr lang="el-GR" dirty="0"/>
          </a:p>
          <a:p>
            <a:r>
              <a:rPr lang="el-GR" sz="2900" dirty="0"/>
              <a:t>           </a:t>
            </a:r>
            <a:r>
              <a:rPr lang="el-GR" sz="3800" b="1" dirty="0"/>
              <a:t>Με ατομική μου ευθύνη και γνωρίζοντας τις κυρώσεις (3), που          προβλέπονται από τις διατάξεις της παρ. 6 του άρθρου 22 του Ν.    1599/1986, δηλώνω ότι: </a:t>
            </a:r>
          </a:p>
          <a:p>
            <a:r>
              <a:rPr lang="el-GR" sz="3800" dirty="0"/>
              <a:t>1) Είμαι νόμιμος κηδεμόνας του μαθητή/της μαθήτριας (ονοματεπώνυμο): 	</a:t>
            </a:r>
          </a:p>
          <a:p>
            <a:r>
              <a:rPr lang="el-GR" sz="3800" b="1" dirty="0">
                <a:solidFill>
                  <a:srgbClr val="FF0000"/>
                </a:solidFill>
              </a:rPr>
              <a:t>2) Οφείλω να ενημερώνω το σχολείο </a:t>
            </a:r>
            <a:r>
              <a:rPr lang="el-GR" sz="3800" dirty="0"/>
              <a:t>για κάθε απουσία του παιδιού μου τηλεφωνικά στο: </a:t>
            </a:r>
            <a:r>
              <a:rPr lang="el-GR" sz="3800" b="1" dirty="0"/>
              <a:t>210 6724464 ή μέσω ηλεκτρονικού ταχυδρομείου στην ηλεκτρονική διεύθυνση: mail@gym-p-psych.att.sch.gr </a:t>
            </a:r>
          </a:p>
          <a:p>
            <a:r>
              <a:rPr lang="el-GR" sz="3800" dirty="0"/>
              <a:t>3) Αποδέχομαι να ενημερώνομαι ηλεκτρονικά για ζητήματα της </a:t>
            </a:r>
            <a:r>
              <a:rPr lang="el-GR" sz="3800" b="1" dirty="0">
                <a:solidFill>
                  <a:srgbClr val="FF0000"/>
                </a:solidFill>
              </a:rPr>
              <a:t>πορείας φοίτησης </a:t>
            </a:r>
            <a:r>
              <a:rPr lang="el-GR" sz="3800" dirty="0"/>
              <a:t>του παιδιού μου, στην ηλεκτρονική διεύθυνση : ………………………………………………….	</a:t>
            </a:r>
          </a:p>
          <a:p>
            <a:r>
              <a:rPr lang="el-GR" sz="3800" dirty="0"/>
              <a:t>4) Ο αριθμός τηλεφώνου στον οποίο επιθυμώ να αποστέλλονται σύντομα μηνύματα(SMS) είναι : ……………………………………….	</a:t>
            </a:r>
          </a:p>
          <a:p>
            <a:r>
              <a:rPr lang="el-GR" sz="3800" dirty="0"/>
              <a:t>5) Αποδέχομαι/Δεν αποδέχομαι να συμμετέχει το παιδί μου σε ομαδικές φωτογραφίσεις από εκδηλώσεις ή δραστηριότητες του σχολείου οι οποίες αναρτώνται στην ιστοσελίδα του. 	</a:t>
            </a:r>
          </a:p>
          <a:p>
            <a:r>
              <a:rPr lang="el-GR" sz="3800" dirty="0"/>
              <a:t>6) Οφείλω να ενημερώσω εγγράφως τη Διεύθυνση του σχολείου στην περίπτωση που το παιδί μου λαμβάνει κάποια φαρμακευτική αγωγή, και να μεριμνήσω ώστε να έχει τα απαραίτητα φαρμακευτικά σκευάσματα μαζί του.</a:t>
            </a:r>
          </a:p>
          <a:p>
            <a:r>
              <a:rPr lang="el-GR" sz="3800" dirty="0"/>
              <a:t>7) Έχω ενημερωθεί ότι το παιδί μου υποχρεούται να συμμετέχει στους περιπάτους του σχολείου, που γίνονται </a:t>
            </a:r>
            <a:r>
              <a:rPr lang="el-GR" sz="3800" b="1" dirty="0"/>
              <a:t>ΠΕΖΗ, χωρίς έγγραφη ενημέρωση.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71600" y="332656"/>
            <a:ext cx="8172401" cy="1800944"/>
          </a:xfrm>
        </p:spPr>
        <p:txBody>
          <a:bodyPr>
            <a:normAutofit/>
          </a:bodyPr>
          <a:lstStyle/>
          <a:p>
            <a:r>
              <a:rPr lang="el-GR" sz="2400" b="1" dirty="0"/>
              <a:t>   Μαθητές με Ειδικές  Εκπαιδευτικές  Ανάγκες (ΕΕΑ)</a:t>
            </a:r>
          </a:p>
        </p:txBody>
      </p:sp>
      <p:sp>
        <p:nvSpPr>
          <p:cNvPr id="3" name="2 - Θέση περιεχομένου"/>
          <p:cNvSpPr>
            <a:spLocks noGrp="1"/>
          </p:cNvSpPr>
          <p:nvPr>
            <p:ph idx="1"/>
          </p:nvPr>
        </p:nvSpPr>
        <p:spPr>
          <a:xfrm>
            <a:off x="1691679" y="3861048"/>
            <a:ext cx="6842721" cy="2050173"/>
          </a:xfrm>
        </p:spPr>
        <p:txBody>
          <a:bodyPr>
            <a:normAutofit fontScale="92500"/>
          </a:bodyPr>
          <a:lstStyle/>
          <a:p>
            <a:pPr>
              <a:buNone/>
            </a:pPr>
            <a:r>
              <a:rPr lang="en-US" dirty="0"/>
              <a:t>	</a:t>
            </a:r>
            <a:r>
              <a:rPr lang="el-GR" dirty="0"/>
              <a:t> </a:t>
            </a:r>
          </a:p>
          <a:p>
            <a:pPr>
              <a:buNone/>
            </a:pPr>
            <a:r>
              <a:rPr lang="el-GR" sz="2400" b="1" dirty="0">
                <a:solidFill>
                  <a:srgbClr val="FF0000"/>
                </a:solidFill>
              </a:rPr>
              <a:t>   Γνωμάτευση  από  το </a:t>
            </a:r>
            <a:r>
              <a:rPr lang="el-GR" sz="2400" dirty="0"/>
              <a:t>Κ.Ε.Σ.Υ.  (Κέντρο Εκπαιδευτικής και Συμβουλευτικής Υποστήριξης) </a:t>
            </a:r>
            <a:r>
              <a:rPr lang="el-GR" sz="2400" b="1" dirty="0">
                <a:solidFill>
                  <a:srgbClr val="FF0000"/>
                </a:solidFill>
              </a:rPr>
              <a:t>-</a:t>
            </a:r>
            <a:r>
              <a:rPr lang="el-GR" sz="2400" dirty="0"/>
              <a:t> ακολουθούνται </a:t>
            </a:r>
            <a:r>
              <a:rPr lang="el-GR" sz="2400" b="1" dirty="0"/>
              <a:t>κατά γράμμα</a:t>
            </a:r>
            <a:r>
              <a:rPr lang="el-GR" sz="2400" dirty="0"/>
              <a:t> οι οδηγίες.</a:t>
            </a:r>
          </a:p>
          <a:p>
            <a:pPr>
              <a:buNone/>
            </a:pPr>
            <a:r>
              <a:rPr lang="el-GR" sz="2400" dirty="0"/>
              <a:t>   (προσωπική ενημέρωση από τον Δ/</a:t>
            </a:r>
            <a:r>
              <a:rPr lang="el-GR" sz="2400" dirty="0" err="1"/>
              <a:t>ντή)</a:t>
            </a:r>
            <a:r>
              <a:rPr lang="el-GR" sz="2400" dirty="0"/>
              <a:t>.</a:t>
            </a:r>
            <a:endParaRPr lang="en-US" sz="2400" dirty="0"/>
          </a:p>
        </p:txBody>
      </p:sp>
      <p:pic>
        <p:nvPicPr>
          <p:cNvPr id="5" name="Εικόνα 4">
            <a:extLst>
              <a:ext uri="{FF2B5EF4-FFF2-40B4-BE49-F238E27FC236}">
                <a16:creationId xmlns:a16="http://schemas.microsoft.com/office/drawing/2014/main" id="{575A6300-2FF3-43A0-A14A-FFB420C724E6}"/>
              </a:ext>
            </a:extLst>
          </p:cNvPr>
          <p:cNvPicPr>
            <a:picLocks noChangeAspect="1"/>
          </p:cNvPicPr>
          <p:nvPr/>
        </p:nvPicPr>
        <p:blipFill>
          <a:blip r:embed="rId2" cstate="print"/>
          <a:stretch>
            <a:fillRect/>
          </a:stretch>
        </p:blipFill>
        <p:spPr>
          <a:xfrm>
            <a:off x="1835682" y="1628056"/>
            <a:ext cx="5472636" cy="180094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45201" y="620688"/>
            <a:ext cx="6589199" cy="1080120"/>
          </a:xfrm>
        </p:spPr>
        <p:txBody>
          <a:bodyPr>
            <a:normAutofit/>
          </a:bodyPr>
          <a:lstStyle/>
          <a:p>
            <a:r>
              <a:rPr lang="el-GR" sz="3200" b="1" dirty="0"/>
              <a:t>   Απαλλαγές</a:t>
            </a:r>
          </a:p>
        </p:txBody>
      </p:sp>
      <p:sp>
        <p:nvSpPr>
          <p:cNvPr id="3" name="2 - Θέση περιεχομένου"/>
          <p:cNvSpPr>
            <a:spLocks noGrp="1"/>
          </p:cNvSpPr>
          <p:nvPr>
            <p:ph idx="1"/>
          </p:nvPr>
        </p:nvSpPr>
        <p:spPr>
          <a:xfrm>
            <a:off x="611560" y="1700808"/>
            <a:ext cx="8424935" cy="5157192"/>
          </a:xfrm>
        </p:spPr>
        <p:txBody>
          <a:bodyPr>
            <a:normAutofit fontScale="92500" lnSpcReduction="10000"/>
          </a:bodyPr>
          <a:lstStyle/>
          <a:p>
            <a:r>
              <a:rPr lang="el-GR" sz="2800" dirty="0"/>
              <a:t>Από τη </a:t>
            </a:r>
            <a:r>
              <a:rPr lang="el-GR" sz="2800" b="1" dirty="0"/>
              <a:t>Φυσική Αγωγή</a:t>
            </a:r>
            <a:r>
              <a:rPr lang="el-GR" sz="2800" dirty="0"/>
              <a:t>: </a:t>
            </a:r>
            <a:r>
              <a:rPr lang="el-GR" sz="2800" dirty="0">
                <a:solidFill>
                  <a:schemeClr val="tx1"/>
                </a:solidFill>
              </a:rPr>
              <a:t>Βεβαίωση ιατρού </a:t>
            </a:r>
            <a:r>
              <a:rPr lang="el-GR" sz="2800" dirty="0"/>
              <a:t>για προσωρινή ή μόνιμη απαλλαγή.</a:t>
            </a:r>
          </a:p>
          <a:p>
            <a:r>
              <a:rPr lang="el-GR" sz="2800" dirty="0"/>
              <a:t>Από τη </a:t>
            </a:r>
            <a:r>
              <a:rPr lang="el-GR" sz="2800" b="1" dirty="0"/>
              <a:t>Μουσική</a:t>
            </a:r>
            <a:r>
              <a:rPr lang="el-GR" sz="2800" dirty="0"/>
              <a:t> με βεβαίωση γιατρού. </a:t>
            </a:r>
          </a:p>
          <a:p>
            <a:pPr marL="0" indent="0">
              <a:buNone/>
            </a:pPr>
            <a:endParaRPr lang="el-GR" sz="2800" dirty="0"/>
          </a:p>
          <a:p>
            <a:r>
              <a:rPr lang="el-GR" sz="2800" dirty="0"/>
              <a:t>Από τα </a:t>
            </a:r>
            <a:r>
              <a:rPr lang="el-GR" sz="2800" b="1" dirty="0"/>
              <a:t>Θρησκευτικά</a:t>
            </a:r>
            <a:r>
              <a:rPr lang="el-GR" sz="2800" dirty="0"/>
              <a:t>: </a:t>
            </a:r>
            <a:r>
              <a:rPr lang="el-GR" sz="2800" dirty="0">
                <a:solidFill>
                  <a:srgbClr val="FF0000"/>
                </a:solidFill>
              </a:rPr>
              <a:t>ΔΥΟ Υπ. Δηλώσεις </a:t>
            </a:r>
            <a:r>
              <a:rPr lang="en-US" sz="2800" dirty="0"/>
              <a:t>(</a:t>
            </a:r>
            <a:r>
              <a:rPr lang="el-GR" sz="2800" dirty="0"/>
              <a:t>ΚΕΠ) των δύο γονέων  (το αργότερο </a:t>
            </a:r>
            <a:r>
              <a:rPr lang="el-GR" sz="2800" b="1" dirty="0"/>
              <a:t>μέχρι 17 Σεπτεμβρίου) </a:t>
            </a:r>
            <a:r>
              <a:rPr lang="el-GR" sz="2800" b="1" u="sng" dirty="0"/>
              <a:t>κάθε νέα χρονιά</a:t>
            </a:r>
            <a:r>
              <a:rPr lang="el-GR" sz="2800" dirty="0"/>
              <a:t>. Ο μαθητής επιλέγει και παρακολουθεί άλλο – συγκεκριμένο – μάθημα.  Παρευρίσκεται στην πρωινή συγκέντρωση.</a:t>
            </a:r>
          </a:p>
          <a:p>
            <a:r>
              <a:rPr lang="el-GR" sz="2800" dirty="0"/>
              <a:t>Δεν προβλέπεται απαλλαγή από τις </a:t>
            </a:r>
            <a:r>
              <a:rPr lang="el-GR" sz="2800" b="1" dirty="0"/>
              <a:t>Εθνικές Εορτές</a:t>
            </a:r>
            <a:r>
              <a:rPr lang="el-GR" sz="2800" dirty="0"/>
              <a:t>.</a:t>
            </a:r>
          </a:p>
          <a:p>
            <a:pPr>
              <a:buNone/>
            </a:pPr>
            <a:endParaRPr lang="el-GR"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1945201" y="188640"/>
            <a:ext cx="6589199" cy="1008112"/>
          </a:xfrm>
        </p:spPr>
        <p:txBody>
          <a:bodyPr>
            <a:normAutofit/>
          </a:bodyPr>
          <a:lstStyle/>
          <a:p>
            <a:r>
              <a:rPr lang="el-GR" sz="3200" dirty="0"/>
              <a:t>   Ασφάλεια / υγεία μαθητών</a:t>
            </a:r>
          </a:p>
        </p:txBody>
      </p:sp>
      <p:sp>
        <p:nvSpPr>
          <p:cNvPr id="2" name="1 - Θέση περιεχομένου"/>
          <p:cNvSpPr>
            <a:spLocks noGrp="1"/>
          </p:cNvSpPr>
          <p:nvPr>
            <p:ph idx="1"/>
          </p:nvPr>
        </p:nvSpPr>
        <p:spPr>
          <a:xfrm>
            <a:off x="611560" y="764704"/>
            <a:ext cx="8352927" cy="5904656"/>
          </a:xfrm>
        </p:spPr>
        <p:txBody>
          <a:bodyPr>
            <a:normAutofit/>
          </a:bodyPr>
          <a:lstStyle/>
          <a:p>
            <a:r>
              <a:rPr lang="el-GR" sz="2000" dirty="0"/>
              <a:t>      Θέρμανση (Φυσ. Αέριο) / Πυρασφάλεια / Ηλεκτρικές εγκαταστάσεις </a:t>
            </a:r>
            <a:r>
              <a:rPr lang="en-US" sz="2000" dirty="0"/>
              <a:t>/ </a:t>
            </a:r>
            <a:r>
              <a:rPr lang="el-GR" sz="2000" dirty="0"/>
              <a:t>Συντήρηση κτιρίου</a:t>
            </a:r>
          </a:p>
          <a:p>
            <a:endParaRPr lang="el-GR" sz="2000" dirty="0"/>
          </a:p>
          <a:p>
            <a:r>
              <a:rPr lang="el-GR" sz="2000" b="1" dirty="0">
                <a:solidFill>
                  <a:srgbClr val="FF0000"/>
                </a:solidFill>
              </a:rPr>
              <a:t>Περίφραξη</a:t>
            </a:r>
            <a:r>
              <a:rPr lang="el-GR" sz="2000" b="1" dirty="0"/>
              <a:t> αυλής /</a:t>
            </a:r>
            <a:r>
              <a:rPr lang="el-GR" sz="2000" b="1" dirty="0">
                <a:solidFill>
                  <a:srgbClr val="FF0000"/>
                </a:solidFill>
              </a:rPr>
              <a:t>φύλακας</a:t>
            </a:r>
            <a:r>
              <a:rPr lang="en-US" sz="2000" b="1" dirty="0">
                <a:solidFill>
                  <a:srgbClr val="FF0000"/>
                </a:solidFill>
              </a:rPr>
              <a:t> </a:t>
            </a:r>
            <a:r>
              <a:rPr lang="el-GR" sz="2000" dirty="0"/>
              <a:t>/ </a:t>
            </a:r>
            <a:r>
              <a:rPr lang="el-GR" sz="2000" b="1" dirty="0"/>
              <a:t>εφημερίες καθηγητών.</a:t>
            </a:r>
          </a:p>
          <a:p>
            <a:r>
              <a:rPr lang="el-GR" sz="2000" dirty="0"/>
              <a:t>3 ασκήσεις ετοιμότητας για σεισμό.</a:t>
            </a:r>
          </a:p>
          <a:p>
            <a:r>
              <a:rPr lang="el-GR" sz="2000" dirty="0"/>
              <a:t>Φαρμακείο – Πρώτες βοήθειες – Αδιαθεσίες.</a:t>
            </a:r>
          </a:p>
          <a:p>
            <a:r>
              <a:rPr lang="el-GR" sz="2000" dirty="0"/>
              <a:t>Κρεβατάκι για προσωρινή κατάκλιση + καροτσάκι</a:t>
            </a:r>
            <a:r>
              <a:rPr lang="el-GR" sz="2000" dirty="0">
                <a:solidFill>
                  <a:srgbClr val="FF0000"/>
                </a:solidFill>
              </a:rPr>
              <a:t>. </a:t>
            </a:r>
          </a:p>
          <a:p>
            <a:pPr>
              <a:buNone/>
            </a:pPr>
            <a:r>
              <a:rPr lang="el-GR" sz="2000" dirty="0"/>
              <a:t> </a:t>
            </a:r>
          </a:p>
          <a:p>
            <a:pPr>
              <a:buNone/>
            </a:pPr>
            <a:r>
              <a:rPr lang="el-GR" sz="2000" b="1" dirty="0"/>
              <a:t>    Παρακαλούμε για τα εξής</a:t>
            </a:r>
            <a:r>
              <a:rPr lang="en-US" sz="2000" b="1" dirty="0"/>
              <a:t>:</a:t>
            </a:r>
            <a:endParaRPr lang="el-GR" sz="2000" b="1" dirty="0"/>
          </a:p>
          <a:p>
            <a:r>
              <a:rPr lang="el-GR" sz="2000" dirty="0"/>
              <a:t>Όχι επικίνδυνα ή ακριβά αντικείμενα – ευθύνη απώλειας ή κλοπής.</a:t>
            </a:r>
            <a:endParaRPr lang="en-US" sz="2000" dirty="0"/>
          </a:p>
          <a:p>
            <a:r>
              <a:rPr lang="el-GR" sz="2000" dirty="0"/>
              <a:t>Όχι μπάλες από το σπίτι.</a:t>
            </a:r>
            <a:endParaRPr lang="en-US" sz="2000" dirty="0"/>
          </a:p>
          <a:p>
            <a:r>
              <a:rPr lang="el-GR" sz="2000" dirty="0"/>
              <a:t>Όχι μαχαίρι/τούρτα  στο σχολείο (κέρασμα).</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274638"/>
            <a:ext cx="8229600" cy="994122"/>
          </a:xfrm>
        </p:spPr>
        <p:txBody>
          <a:bodyPr>
            <a:normAutofit/>
          </a:bodyPr>
          <a:lstStyle/>
          <a:p>
            <a:pPr algn="r"/>
            <a:r>
              <a:rPr lang="el-GR" sz="2800" dirty="0"/>
              <a:t>   ΠΕΡΙΠΑΤΟΙ - ΕΠΙΣΚΕΨΕΙΣ - ΕΚΔΡΟΜΕΣ</a:t>
            </a:r>
          </a:p>
        </p:txBody>
      </p:sp>
      <p:sp>
        <p:nvSpPr>
          <p:cNvPr id="2" name="1 - Θέση περιεχομένου"/>
          <p:cNvSpPr>
            <a:spLocks noGrp="1"/>
          </p:cNvSpPr>
          <p:nvPr>
            <p:ph idx="1"/>
          </p:nvPr>
        </p:nvSpPr>
        <p:spPr>
          <a:xfrm>
            <a:off x="457200" y="1268760"/>
            <a:ext cx="8229600" cy="4738531"/>
          </a:xfrm>
        </p:spPr>
        <p:txBody>
          <a:bodyPr>
            <a:normAutofit/>
          </a:bodyPr>
          <a:lstStyle/>
          <a:p>
            <a:r>
              <a:rPr lang="el-GR" sz="2000" b="1" dirty="0">
                <a:solidFill>
                  <a:srgbClr val="C00000"/>
                </a:solidFill>
              </a:rPr>
              <a:t>Περίπατοι</a:t>
            </a:r>
            <a:r>
              <a:rPr lang="el-GR" sz="2000" dirty="0"/>
              <a:t> </a:t>
            </a:r>
            <a:r>
              <a:rPr lang="el-GR" sz="2000" b="1" dirty="0"/>
              <a:t>ΠΕΖΗ</a:t>
            </a:r>
            <a:r>
              <a:rPr lang="el-GR" sz="2000" b="1" dirty="0">
                <a:solidFill>
                  <a:srgbClr val="C00000"/>
                </a:solidFill>
              </a:rPr>
              <a:t> (επιστροφή νωρίς το μεσημέρι)</a:t>
            </a:r>
            <a:r>
              <a:rPr lang="el-GR" sz="2000" dirty="0">
                <a:solidFill>
                  <a:srgbClr val="C00000"/>
                </a:solidFill>
              </a:rPr>
              <a:t>.</a:t>
            </a:r>
            <a:endParaRPr lang="el-GR" sz="2000" dirty="0"/>
          </a:p>
          <a:p>
            <a:pPr>
              <a:buNone/>
            </a:pPr>
            <a:endParaRPr lang="el-GR" sz="2000" dirty="0"/>
          </a:p>
          <a:p>
            <a:r>
              <a:rPr lang="el-GR" sz="2000" dirty="0"/>
              <a:t>Διδακτικές  </a:t>
            </a:r>
            <a:r>
              <a:rPr lang="el-GR" sz="2000" b="1" dirty="0">
                <a:solidFill>
                  <a:srgbClr val="C00000"/>
                </a:solidFill>
              </a:rPr>
              <a:t>Επισκέψεις</a:t>
            </a:r>
            <a:r>
              <a:rPr lang="el-GR" sz="2000" dirty="0"/>
              <a:t> και </a:t>
            </a:r>
            <a:r>
              <a:rPr lang="el-GR" sz="2000" b="1" dirty="0">
                <a:solidFill>
                  <a:srgbClr val="C00000"/>
                </a:solidFill>
              </a:rPr>
              <a:t>περίπατοι</a:t>
            </a:r>
            <a:r>
              <a:rPr lang="el-GR" sz="2000" dirty="0"/>
              <a:t> </a:t>
            </a:r>
            <a:r>
              <a:rPr lang="el-GR" sz="2000" b="1" dirty="0"/>
              <a:t>με μεταφορικό μέσον </a:t>
            </a:r>
            <a:r>
              <a:rPr lang="el-GR" sz="2000" b="1" dirty="0">
                <a:solidFill>
                  <a:srgbClr val="C00000"/>
                </a:solidFill>
              </a:rPr>
              <a:t>(επιστροφή το μεσημέρι)</a:t>
            </a:r>
            <a:r>
              <a:rPr lang="el-GR" sz="2000" dirty="0">
                <a:solidFill>
                  <a:srgbClr val="C00000"/>
                </a:solidFill>
              </a:rPr>
              <a:t>.</a:t>
            </a:r>
          </a:p>
          <a:p>
            <a:pPr marL="0" indent="0">
              <a:buNone/>
            </a:pPr>
            <a:endParaRPr lang="el-GR" sz="2000" dirty="0"/>
          </a:p>
          <a:p>
            <a:r>
              <a:rPr lang="el-GR" sz="2000" b="1" dirty="0">
                <a:solidFill>
                  <a:srgbClr val="C00000"/>
                </a:solidFill>
              </a:rPr>
              <a:t>ΕΚΔΡΟΜΕΣ</a:t>
            </a:r>
            <a:r>
              <a:rPr lang="en-US" sz="2000" dirty="0"/>
              <a:t>:</a:t>
            </a:r>
            <a:r>
              <a:rPr lang="el-GR" sz="2000" dirty="0"/>
              <a:t> </a:t>
            </a:r>
            <a:r>
              <a:rPr lang="el-GR" sz="2000" b="1" dirty="0">
                <a:solidFill>
                  <a:srgbClr val="C00000"/>
                </a:solidFill>
              </a:rPr>
              <a:t>(ημερήσια στο τέλος της </a:t>
            </a:r>
            <a:r>
              <a:rPr lang="el-GR" sz="2000" b="1" dirty="0" err="1">
                <a:solidFill>
                  <a:srgbClr val="C00000"/>
                </a:solidFill>
              </a:rPr>
              <a:t>σχολ</a:t>
            </a:r>
            <a:r>
              <a:rPr lang="el-GR" sz="2000" b="1" dirty="0">
                <a:solidFill>
                  <a:srgbClr val="C00000"/>
                </a:solidFill>
              </a:rPr>
              <a:t>. χρονιάς).</a:t>
            </a:r>
            <a:endParaRPr lang="el-GR" sz="2000" dirty="0"/>
          </a:p>
          <a:p>
            <a:endParaRPr lang="el-GR" sz="2000" dirty="0"/>
          </a:p>
          <a:p>
            <a:r>
              <a:rPr lang="el-GR" sz="2000" b="1" dirty="0">
                <a:solidFill>
                  <a:srgbClr val="0070C0"/>
                </a:solidFill>
              </a:rPr>
              <a:t>Σας αποστέλλεται Υπ. Δήλωση με </a:t>
            </a:r>
            <a:r>
              <a:rPr lang="en-US" sz="2000" b="1" dirty="0">
                <a:solidFill>
                  <a:srgbClr val="0070C0"/>
                </a:solidFill>
              </a:rPr>
              <a:t>e-mail</a:t>
            </a:r>
            <a:r>
              <a:rPr lang="el-GR" sz="2000" b="1" dirty="0">
                <a:solidFill>
                  <a:srgbClr val="0070C0"/>
                </a:solidFill>
              </a:rPr>
              <a:t>.</a:t>
            </a:r>
          </a:p>
          <a:p>
            <a:r>
              <a:rPr lang="el-GR" sz="2000" b="1" u="sng" dirty="0"/>
              <a:t>Εκτυπώστε, υπογράψτε και επιστρέψτε </a:t>
            </a:r>
            <a:r>
              <a:rPr lang="el-GR" sz="2000" b="1" dirty="0">
                <a:solidFill>
                  <a:srgbClr val="0070C0"/>
                </a:solidFill>
              </a:rPr>
              <a:t>τη δήλωση στο σχολείο </a:t>
            </a:r>
            <a:r>
              <a:rPr lang="el-GR" sz="2000" b="1" u="sng" dirty="0">
                <a:solidFill>
                  <a:srgbClr val="0070C0"/>
                </a:solidFill>
              </a:rPr>
              <a:t>εμπρόθεσμα </a:t>
            </a:r>
            <a:r>
              <a:rPr lang="el-GR" sz="2000" b="1" dirty="0">
                <a:solidFill>
                  <a:srgbClr val="0070C0"/>
                </a:solidFill>
              </a:rPr>
              <a:t>μαζί με το κόστος συμμετοχής. </a:t>
            </a:r>
          </a:p>
          <a:p>
            <a:r>
              <a:rPr lang="el-GR" sz="2000" b="1" dirty="0">
                <a:solidFill>
                  <a:srgbClr val="0070C0"/>
                </a:solidFill>
              </a:rPr>
              <a:t>(προσέξτε αν έχει πάει στα </a:t>
            </a:r>
            <a:r>
              <a:rPr lang="en-US" sz="2000" b="1" dirty="0">
                <a:solidFill>
                  <a:srgbClr val="0070C0"/>
                </a:solidFill>
              </a:rPr>
              <a:t>SPAM)</a:t>
            </a:r>
            <a:endParaRPr lang="el-GR" sz="2000" b="1" dirty="0">
              <a:solidFill>
                <a:srgbClr val="0070C0"/>
              </a:solidFill>
            </a:endParaRP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ED03B4F7-CF6E-4C5B-AF52-A34F0F2982C1}"/>
              </a:ext>
            </a:extLst>
          </p:cNvPr>
          <p:cNvSpPr/>
          <p:nvPr/>
        </p:nvSpPr>
        <p:spPr>
          <a:xfrm>
            <a:off x="1691680" y="404665"/>
            <a:ext cx="6408712" cy="523220"/>
          </a:xfrm>
          <a:prstGeom prst="rect">
            <a:avLst/>
          </a:prstGeom>
        </p:spPr>
        <p:txBody>
          <a:bodyPr wrap="square">
            <a:spAutoFit/>
          </a:bodyPr>
          <a:lstStyle/>
          <a:p>
            <a:r>
              <a:rPr lang="el-GR" sz="2800" dirty="0">
                <a:solidFill>
                  <a:prstClr val="black">
                    <a:lumMod val="85000"/>
                    <a:lumOff val="15000"/>
                  </a:prstClr>
                </a:solidFill>
                <a:ea typeface="+mj-ea"/>
                <a:cs typeface="+mj-cs"/>
              </a:rPr>
              <a:t>Ενδεικτικές ΕΚΔΗΛΩΣΕΙΣ – ΔΡΑΣΕΙΣ</a:t>
            </a:r>
            <a:endParaRPr lang="el-GR" dirty="0"/>
          </a:p>
        </p:txBody>
      </p:sp>
      <p:sp>
        <p:nvSpPr>
          <p:cNvPr id="4" name="Ορθογώνιο 3">
            <a:extLst>
              <a:ext uri="{FF2B5EF4-FFF2-40B4-BE49-F238E27FC236}">
                <a16:creationId xmlns:a16="http://schemas.microsoft.com/office/drawing/2014/main" id="{42FA0F78-BC8A-4748-98B5-E1391B2DD345}"/>
              </a:ext>
            </a:extLst>
          </p:cNvPr>
          <p:cNvSpPr/>
          <p:nvPr/>
        </p:nvSpPr>
        <p:spPr>
          <a:xfrm>
            <a:off x="1475656" y="1412776"/>
            <a:ext cx="7488832" cy="5401479"/>
          </a:xfrm>
          <a:prstGeom prst="rect">
            <a:avLst/>
          </a:prstGeom>
        </p:spPr>
        <p:txBody>
          <a:bodyPr wrap="square">
            <a:spAutoFit/>
          </a:bodyPr>
          <a:lstStyle/>
          <a:p>
            <a:pPr marL="342900" lvl="0" indent="-342900">
              <a:spcBef>
                <a:spcPts val="1000"/>
              </a:spcBef>
              <a:buClr>
                <a:srgbClr val="A53010"/>
              </a:buClr>
              <a:buFont typeface="Wingdings 3" charset="2"/>
              <a:buChar char=""/>
            </a:pPr>
            <a:r>
              <a:rPr lang="el-GR" b="1" dirty="0">
                <a:solidFill>
                  <a:srgbClr val="C00000"/>
                </a:solidFill>
              </a:rPr>
              <a:t>Εντός Σχολείου</a:t>
            </a:r>
          </a:p>
          <a:p>
            <a:pPr marL="342900" lvl="0" indent="-342900">
              <a:spcBef>
                <a:spcPts val="1000"/>
              </a:spcBef>
              <a:buClr>
                <a:srgbClr val="A53010"/>
              </a:buClr>
              <a:buFont typeface="Wingdings 3" charset="2"/>
              <a:buChar char=""/>
            </a:pPr>
            <a:r>
              <a:rPr lang="el-GR" dirty="0">
                <a:solidFill>
                  <a:prstClr val="black">
                    <a:lumMod val="75000"/>
                    <a:lumOff val="25000"/>
                  </a:prstClr>
                </a:solidFill>
              </a:rPr>
              <a:t>Αθλητική Ημέρα</a:t>
            </a:r>
            <a:r>
              <a:rPr lang="en-US" dirty="0">
                <a:solidFill>
                  <a:prstClr val="black">
                    <a:lumMod val="75000"/>
                    <a:lumOff val="25000"/>
                  </a:prstClr>
                </a:solidFill>
              </a:rPr>
              <a:t>.</a:t>
            </a:r>
            <a:endParaRPr lang="el-GR" dirty="0">
              <a:solidFill>
                <a:prstClr val="black">
                  <a:lumMod val="75000"/>
                  <a:lumOff val="25000"/>
                </a:prstClr>
              </a:solidFill>
            </a:endParaRPr>
          </a:p>
          <a:p>
            <a:pPr marL="342900" lvl="0" indent="-342900">
              <a:spcBef>
                <a:spcPts val="1000"/>
              </a:spcBef>
              <a:buClr>
                <a:srgbClr val="A53010"/>
              </a:buClr>
              <a:buFont typeface="Wingdings 3" charset="2"/>
              <a:buChar char=""/>
            </a:pPr>
            <a:r>
              <a:rPr lang="el-GR" dirty="0">
                <a:solidFill>
                  <a:prstClr val="black">
                    <a:lumMod val="75000"/>
                    <a:lumOff val="25000"/>
                  </a:prstClr>
                </a:solidFill>
              </a:rPr>
              <a:t>Παρουσίαση ασφαλούς πλοήγησης στο </a:t>
            </a:r>
            <a:r>
              <a:rPr lang="en-US" dirty="0">
                <a:solidFill>
                  <a:prstClr val="black">
                    <a:lumMod val="75000"/>
                    <a:lumOff val="25000"/>
                  </a:prstClr>
                </a:solidFill>
              </a:rPr>
              <a:t>INTERNET</a:t>
            </a:r>
            <a:r>
              <a:rPr lang="el-GR" dirty="0">
                <a:solidFill>
                  <a:prstClr val="black">
                    <a:lumMod val="75000"/>
                    <a:lumOff val="25000"/>
                  </a:prstClr>
                </a:solidFill>
              </a:rPr>
              <a:t> από τον π</a:t>
            </a:r>
            <a:r>
              <a:rPr lang="el-GR" dirty="0"/>
              <a:t>ρόεδρο του CSI </a:t>
            </a:r>
            <a:r>
              <a:rPr lang="el-GR" dirty="0" err="1"/>
              <a:t>Institute</a:t>
            </a:r>
            <a:r>
              <a:rPr lang="el-GR" dirty="0"/>
              <a:t>  </a:t>
            </a:r>
            <a:r>
              <a:rPr lang="el-GR" dirty="0">
                <a:solidFill>
                  <a:prstClr val="black">
                    <a:lumMod val="75000"/>
                    <a:lumOff val="25000"/>
                  </a:prstClr>
                </a:solidFill>
              </a:rPr>
              <a:t>Μανώλη Σφακιανάκη</a:t>
            </a:r>
            <a:r>
              <a:rPr lang="en-US" dirty="0">
                <a:solidFill>
                  <a:prstClr val="black">
                    <a:lumMod val="75000"/>
                    <a:lumOff val="25000"/>
                  </a:prstClr>
                </a:solidFill>
              </a:rPr>
              <a:t>.</a:t>
            </a:r>
            <a:endParaRPr lang="el-GR" dirty="0">
              <a:solidFill>
                <a:prstClr val="black">
                  <a:lumMod val="75000"/>
                  <a:lumOff val="25000"/>
                </a:prstClr>
              </a:solidFill>
            </a:endParaRPr>
          </a:p>
          <a:p>
            <a:pPr marL="342900" lvl="0" indent="-342900">
              <a:spcBef>
                <a:spcPts val="1000"/>
              </a:spcBef>
              <a:buClr>
                <a:srgbClr val="A53010"/>
              </a:buClr>
              <a:buFont typeface="Wingdings 3" charset="2"/>
              <a:buChar char=""/>
            </a:pPr>
            <a:r>
              <a:rPr lang="el-GR" dirty="0">
                <a:solidFill>
                  <a:prstClr val="black">
                    <a:lumMod val="75000"/>
                    <a:lumOff val="25000"/>
                  </a:prstClr>
                </a:solidFill>
              </a:rPr>
              <a:t>Υποδοχή, φιλοξενία Ιταλών μαθητών στο πλαίσιο της Αδελφοποίησης  και συνεργασία  με θέμα τα Αρχαία Ελληνικά.</a:t>
            </a:r>
          </a:p>
          <a:p>
            <a:pPr marL="342900" lvl="0" indent="-342900">
              <a:spcBef>
                <a:spcPts val="1000"/>
              </a:spcBef>
              <a:buClr>
                <a:srgbClr val="A53010"/>
              </a:buClr>
              <a:buFont typeface="Wingdings 3" charset="2"/>
              <a:buChar char=""/>
            </a:pPr>
            <a:r>
              <a:rPr lang="el-GR" dirty="0">
                <a:solidFill>
                  <a:prstClr val="black">
                    <a:lumMod val="75000"/>
                    <a:lumOff val="25000"/>
                  </a:prstClr>
                </a:solidFill>
              </a:rPr>
              <a:t>Σχολικές Εορτές («ΟΧΙ», Πολυτεχνείο, 200 χρόνια από το 1821).</a:t>
            </a:r>
          </a:p>
          <a:p>
            <a:pPr marL="342900" lvl="0" indent="-342900">
              <a:spcBef>
                <a:spcPts val="1000"/>
              </a:spcBef>
              <a:buClr>
                <a:srgbClr val="A53010"/>
              </a:buClr>
              <a:buFont typeface="Wingdings 3" charset="2"/>
              <a:buChar char=""/>
            </a:pPr>
            <a:r>
              <a:rPr lang="el-GR" dirty="0">
                <a:solidFill>
                  <a:prstClr val="black">
                    <a:lumMod val="75000"/>
                    <a:lumOff val="25000"/>
                  </a:prstClr>
                </a:solidFill>
              </a:rPr>
              <a:t>Εκπαιδευτικό πρόγραμμα                                                                       </a:t>
            </a:r>
            <a:r>
              <a:rPr lang="el-GR" b="1" dirty="0">
                <a:solidFill>
                  <a:prstClr val="black">
                    <a:lumMod val="75000"/>
                    <a:lumOff val="25000"/>
                  </a:prstClr>
                </a:solidFill>
              </a:rPr>
              <a:t>«</a:t>
            </a:r>
            <a:r>
              <a:rPr lang="el-GR" b="1" dirty="0"/>
              <a:t>Το μοναδικό ηφαίστειο της Σαντορίνης και η ιστορία του»                                                          </a:t>
            </a:r>
            <a:r>
              <a:rPr lang="el-GR" dirty="0">
                <a:solidFill>
                  <a:prstClr val="black">
                    <a:lumMod val="75000"/>
                    <a:lumOff val="25000"/>
                  </a:prstClr>
                </a:solidFill>
              </a:rPr>
              <a:t>από τον σεισμολόγο Γεράσιμο Παπαδόπουλο.</a:t>
            </a:r>
          </a:p>
          <a:p>
            <a:pPr marL="342900" lvl="0" indent="-342900">
              <a:spcBef>
                <a:spcPts val="1000"/>
              </a:spcBef>
              <a:buClr>
                <a:srgbClr val="A53010"/>
              </a:buClr>
              <a:buFont typeface="Wingdings 3" charset="2"/>
              <a:buChar char=""/>
            </a:pPr>
            <a:r>
              <a:rPr lang="el-GR" dirty="0" err="1">
                <a:solidFill>
                  <a:prstClr val="black">
                    <a:lumMod val="75000"/>
                    <a:lumOff val="25000"/>
                  </a:prstClr>
                </a:solidFill>
              </a:rPr>
              <a:t>Ιστολόγιο</a:t>
            </a:r>
            <a:r>
              <a:rPr lang="el-GR" dirty="0">
                <a:solidFill>
                  <a:prstClr val="black">
                    <a:lumMod val="75000"/>
                    <a:lumOff val="25000"/>
                  </a:prstClr>
                </a:solidFill>
              </a:rPr>
              <a:t> με έργα μαθητών για τα 200 χρόνια από το 1821.</a:t>
            </a:r>
          </a:p>
          <a:p>
            <a:pPr marL="342900" lvl="0" indent="-342900">
              <a:spcBef>
                <a:spcPts val="1000"/>
              </a:spcBef>
              <a:buClr>
                <a:srgbClr val="A53010"/>
              </a:buClr>
              <a:buFont typeface="Wingdings 3" charset="2"/>
              <a:buChar char=""/>
            </a:pPr>
            <a:r>
              <a:rPr lang="en-US" dirty="0">
                <a:solidFill>
                  <a:prstClr val="black">
                    <a:lumMod val="75000"/>
                    <a:lumOff val="25000"/>
                  </a:prstClr>
                </a:solidFill>
              </a:rPr>
              <a:t>English Theatre Club</a:t>
            </a:r>
            <a:endParaRPr lang="el-GR" dirty="0">
              <a:solidFill>
                <a:prstClr val="black">
                  <a:lumMod val="75000"/>
                  <a:lumOff val="25000"/>
                </a:prstClr>
              </a:solidFill>
            </a:endParaRPr>
          </a:p>
          <a:p>
            <a:pPr marL="342900" lvl="0" indent="-342900">
              <a:spcBef>
                <a:spcPts val="1000"/>
              </a:spcBef>
              <a:buClr>
                <a:srgbClr val="A53010"/>
              </a:buClr>
              <a:buFont typeface="Wingdings 3" charset="2"/>
              <a:buChar char=""/>
            </a:pPr>
            <a:r>
              <a:rPr lang="el-GR" dirty="0">
                <a:solidFill>
                  <a:prstClr val="black">
                    <a:lumMod val="75000"/>
                    <a:lumOff val="25000"/>
                  </a:prstClr>
                </a:solidFill>
              </a:rPr>
              <a:t>Προβολή ταινιών σε αναπληρώσεις απουσίας καθηγητών</a:t>
            </a:r>
          </a:p>
          <a:p>
            <a:pPr marL="342900" lvl="0" indent="-342900">
              <a:spcBef>
                <a:spcPts val="1000"/>
              </a:spcBef>
              <a:buClr>
                <a:srgbClr val="A53010"/>
              </a:buClr>
              <a:buFont typeface="Wingdings 3" charset="2"/>
              <a:buChar char=""/>
            </a:pPr>
            <a:r>
              <a:rPr lang="el-GR" dirty="0">
                <a:solidFill>
                  <a:prstClr val="black">
                    <a:lumMod val="75000"/>
                    <a:lumOff val="25000"/>
                  </a:prstClr>
                </a:solidFill>
              </a:rPr>
              <a:t>Διαδικτυακή ενημέρωση συζήτηση με υπευθύνους φορέων, οργανισμών στη διάρκεια της εξ αποστάσεως εκπαίδευσης.</a:t>
            </a:r>
          </a:p>
        </p:txBody>
      </p:sp>
    </p:spTree>
    <p:extLst>
      <p:ext uri="{BB962C8B-B14F-4D97-AF65-F5344CB8AC3E}">
        <p14:creationId xmlns:p14="http://schemas.microsoft.com/office/powerpoint/2010/main" val="3713975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16632"/>
            <a:ext cx="8229600" cy="720080"/>
          </a:xfrm>
        </p:spPr>
        <p:txBody>
          <a:bodyPr>
            <a:normAutofit fontScale="90000"/>
          </a:bodyPr>
          <a:lstStyle/>
          <a:p>
            <a:r>
              <a:rPr lang="el-GR" sz="4000" dirty="0"/>
              <a:t> </a:t>
            </a:r>
            <a:r>
              <a:rPr lang="el-GR" sz="4000" b="1" dirty="0"/>
              <a:t>Στόχοι του Σχολείου</a:t>
            </a:r>
            <a:br>
              <a:rPr lang="el-GR" sz="2800" b="1" dirty="0"/>
            </a:br>
            <a:r>
              <a:rPr lang="el-GR" sz="3600" dirty="0"/>
              <a:t>   </a:t>
            </a:r>
            <a:endParaRPr lang="el-GR" sz="3600" b="1" dirty="0"/>
          </a:p>
        </p:txBody>
      </p:sp>
      <p:sp>
        <p:nvSpPr>
          <p:cNvPr id="3" name="2 - Θέση περιεχομένου"/>
          <p:cNvSpPr>
            <a:spLocks noGrp="1"/>
          </p:cNvSpPr>
          <p:nvPr>
            <p:ph idx="1"/>
          </p:nvPr>
        </p:nvSpPr>
        <p:spPr>
          <a:xfrm>
            <a:off x="827584" y="836712"/>
            <a:ext cx="8316416" cy="5904656"/>
          </a:xfrm>
        </p:spPr>
        <p:txBody>
          <a:bodyPr>
            <a:normAutofit/>
          </a:bodyPr>
          <a:lstStyle/>
          <a:p>
            <a:r>
              <a:rPr lang="el-GR" sz="2000" dirty="0"/>
              <a:t>   Το Γυμνάσιο παρέχει </a:t>
            </a:r>
            <a:r>
              <a:rPr lang="el-GR" sz="2000" b="1" dirty="0">
                <a:solidFill>
                  <a:schemeClr val="tx1"/>
                </a:solidFill>
              </a:rPr>
              <a:t>γνώσεις, </a:t>
            </a:r>
            <a:r>
              <a:rPr lang="el-GR" sz="2000" dirty="0"/>
              <a:t>αλλά ταυτόχρονα υποστηρίζει  τον/τη  μαθητή/</a:t>
            </a:r>
            <a:r>
              <a:rPr lang="el-GR" sz="2000" dirty="0" err="1"/>
              <a:t>τρια</a:t>
            </a:r>
            <a:r>
              <a:rPr lang="el-GR" sz="2000" dirty="0"/>
              <a:t> </a:t>
            </a:r>
            <a:r>
              <a:rPr lang="en-US" sz="2000" dirty="0"/>
              <a:t> </a:t>
            </a:r>
            <a:r>
              <a:rPr lang="el-GR" sz="2000" dirty="0"/>
              <a:t>ώστε μέσα από την εκπαιδευτική διαδικασία, τη συναναστροφή και τη συνεργασία  με τους συμμαθητές και καθηγητές</a:t>
            </a:r>
            <a:r>
              <a:rPr lang="en-US" sz="2000" dirty="0"/>
              <a:t>:</a:t>
            </a:r>
            <a:r>
              <a:rPr lang="el-GR" sz="2000" dirty="0"/>
              <a:t> </a:t>
            </a:r>
          </a:p>
          <a:p>
            <a:endParaRPr lang="el-GR" sz="2000" dirty="0"/>
          </a:p>
          <a:p>
            <a:r>
              <a:rPr lang="el-GR" sz="2000" dirty="0"/>
              <a:t>Να αναπτύξει τις </a:t>
            </a:r>
            <a:r>
              <a:rPr lang="el-GR" sz="2000" b="1" dirty="0"/>
              <a:t>ιδιαίτερες ικανότητές </a:t>
            </a:r>
            <a:r>
              <a:rPr lang="el-GR" sz="2000" dirty="0"/>
              <a:t>του/της.</a:t>
            </a:r>
          </a:p>
          <a:p>
            <a:endParaRPr lang="el-GR" sz="2000" dirty="0"/>
          </a:p>
          <a:p>
            <a:r>
              <a:rPr lang="el-GR" sz="2000" dirty="0"/>
              <a:t>Να </a:t>
            </a:r>
            <a:r>
              <a:rPr lang="el-GR" sz="2000" b="1" dirty="0"/>
              <a:t>σκέπτεται </a:t>
            </a:r>
            <a:r>
              <a:rPr lang="en-US" sz="2000" dirty="0"/>
              <a:t> </a:t>
            </a:r>
            <a:r>
              <a:rPr lang="el-GR" sz="2000" dirty="0"/>
              <a:t>(ελεύθερα).</a:t>
            </a:r>
          </a:p>
          <a:p>
            <a:pPr marL="0" indent="0">
              <a:buNone/>
            </a:pPr>
            <a:endParaRPr lang="el-GR" sz="2000" dirty="0"/>
          </a:p>
          <a:p>
            <a:r>
              <a:rPr lang="el-GR" sz="2000" dirty="0"/>
              <a:t>Να έχει ευγένεια, κατανόηση  και </a:t>
            </a:r>
            <a:r>
              <a:rPr lang="el-GR" sz="2000" b="1" dirty="0" err="1"/>
              <a:t>ενσυναίσθηση</a:t>
            </a:r>
            <a:r>
              <a:rPr lang="en-US" sz="2000" b="1" dirty="0"/>
              <a:t>.</a:t>
            </a:r>
            <a:endParaRPr lang="el-GR" sz="2000" b="1" dirty="0"/>
          </a:p>
          <a:p>
            <a:pPr marL="0" indent="0">
              <a:buNone/>
            </a:pPr>
            <a:endParaRPr lang="el-GR" sz="2000" b="1" dirty="0"/>
          </a:p>
          <a:p>
            <a:r>
              <a:rPr lang="el-GR" sz="2000" b="1" dirty="0"/>
              <a:t>Να αντιμετωπίσει </a:t>
            </a:r>
            <a:r>
              <a:rPr lang="el-GR" sz="2000" dirty="0"/>
              <a:t>τυχόν μαθησιακές ή</a:t>
            </a:r>
            <a:r>
              <a:rPr lang="en-US" sz="2000" dirty="0"/>
              <a:t> </a:t>
            </a:r>
            <a:r>
              <a:rPr lang="el-GR" sz="2000" dirty="0"/>
              <a:t>συναισθηματικές δυσκολίες που θα συναντήσει.</a:t>
            </a:r>
          </a:p>
          <a:p>
            <a:pPr marL="0" indent="0">
              <a:buNone/>
            </a:pPr>
            <a:endParaRPr lang="el-GR" sz="2500" dirty="0"/>
          </a:p>
          <a:p>
            <a:endParaRPr lang="el-GR" sz="1800" dirty="0"/>
          </a:p>
          <a:p>
            <a:endParaRPr lang="el-GR" sz="1800" b="1" dirty="0"/>
          </a:p>
          <a:p>
            <a:pPr>
              <a:buNone/>
            </a:pPr>
            <a:endParaRPr lang="el-GR"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619672" y="188641"/>
            <a:ext cx="6048672" cy="523220"/>
          </a:xfrm>
          <a:prstGeom prst="rect">
            <a:avLst/>
          </a:prstGeom>
        </p:spPr>
        <p:txBody>
          <a:bodyPr wrap="square">
            <a:spAutoFit/>
          </a:bodyPr>
          <a:lstStyle/>
          <a:p>
            <a:r>
              <a:rPr lang="el-GR" sz="2800" dirty="0">
                <a:solidFill>
                  <a:prstClr val="black">
                    <a:lumMod val="85000"/>
                    <a:lumOff val="15000"/>
                  </a:prstClr>
                </a:solidFill>
                <a:ea typeface="+mj-ea"/>
                <a:cs typeface="+mj-cs"/>
              </a:rPr>
              <a:t>ΕΚΔΗΛΩΣΕΙΣ – ΔΡΑΣΕΙΣ</a:t>
            </a:r>
            <a:r>
              <a:rPr lang="en-US" sz="2800" dirty="0">
                <a:solidFill>
                  <a:prstClr val="black">
                    <a:lumMod val="85000"/>
                    <a:lumOff val="15000"/>
                  </a:prstClr>
                </a:solidFill>
                <a:ea typeface="+mj-ea"/>
                <a:cs typeface="+mj-cs"/>
              </a:rPr>
              <a:t>   </a:t>
            </a:r>
            <a:endParaRPr lang="el-GR" dirty="0"/>
          </a:p>
        </p:txBody>
      </p:sp>
      <p:sp>
        <p:nvSpPr>
          <p:cNvPr id="5" name="Ορθογώνιο 4"/>
          <p:cNvSpPr/>
          <p:nvPr/>
        </p:nvSpPr>
        <p:spPr>
          <a:xfrm>
            <a:off x="2286000" y="-32339766"/>
            <a:ext cx="4572000" cy="6565900"/>
          </a:xfrm>
          <a:prstGeom prst="rect">
            <a:avLst/>
          </a:prstGeom>
        </p:spPr>
        <p:txBody>
          <a:bodyPr>
            <a:spAutoFit/>
          </a:bodyPr>
          <a:lstStyle/>
          <a:p>
            <a:pPr marL="342900" lvl="0" indent="-342900">
              <a:spcBef>
                <a:spcPts val="1000"/>
              </a:spcBef>
              <a:buClr>
                <a:srgbClr val="A53010"/>
              </a:buClr>
              <a:buFont typeface="Wingdings 3" charset="2"/>
              <a:buChar char=""/>
            </a:pPr>
            <a:r>
              <a:rPr lang="el-GR" sz="1600" b="1" dirty="0">
                <a:solidFill>
                  <a:srgbClr val="C00000"/>
                </a:solidFill>
              </a:rPr>
              <a:t>Εκτός Σχολείου  Εκπαιδευτικές επισκέψεις και περίπατοι</a:t>
            </a:r>
            <a:r>
              <a:rPr lang="el-GR" sz="1600" dirty="0">
                <a:solidFill>
                  <a:srgbClr val="C00000"/>
                </a:solidFill>
              </a:rPr>
              <a:t>.  </a:t>
            </a:r>
          </a:p>
          <a:p>
            <a:pPr marL="342900" lvl="0" indent="-342900">
              <a:spcBef>
                <a:spcPts val="1000"/>
              </a:spcBef>
              <a:buClr>
                <a:srgbClr val="A53010"/>
              </a:buClr>
              <a:buFont typeface="Wingdings 3" charset="2"/>
              <a:buChar char=""/>
            </a:pPr>
            <a:r>
              <a:rPr lang="el-GR" sz="1600" dirty="0">
                <a:solidFill>
                  <a:prstClr val="black">
                    <a:lumMod val="75000"/>
                    <a:lumOff val="25000"/>
                  </a:prstClr>
                </a:solidFill>
              </a:rPr>
              <a:t>Καθαρισμός ακτής Μαραθώνα (όλοι) </a:t>
            </a:r>
          </a:p>
          <a:p>
            <a:pPr marL="342900" lvl="0" indent="-342900">
              <a:spcBef>
                <a:spcPts val="1000"/>
              </a:spcBef>
              <a:buClr>
                <a:srgbClr val="A53010"/>
              </a:buClr>
              <a:buFont typeface="Wingdings 3" charset="2"/>
              <a:buChar char=""/>
            </a:pPr>
            <a:r>
              <a:rPr lang="el-GR" sz="1600" dirty="0">
                <a:solidFill>
                  <a:prstClr val="black">
                    <a:lumMod val="75000"/>
                    <a:lumOff val="25000"/>
                  </a:prstClr>
                </a:solidFill>
              </a:rPr>
              <a:t>Ιστορικό Κέντρο της Αθήνας (όλοι)</a:t>
            </a:r>
          </a:p>
          <a:p>
            <a:pPr marL="342900" lvl="0" indent="-342900">
              <a:spcBef>
                <a:spcPts val="1000"/>
              </a:spcBef>
              <a:buClr>
                <a:srgbClr val="A53010"/>
              </a:buClr>
              <a:buFont typeface="Wingdings 3" charset="2"/>
              <a:buChar char=""/>
            </a:pPr>
            <a:r>
              <a:rPr lang="el-GR" sz="1600" dirty="0">
                <a:solidFill>
                  <a:prstClr val="black">
                    <a:lumMod val="75000"/>
                    <a:lumOff val="25000"/>
                  </a:prstClr>
                </a:solidFill>
              </a:rPr>
              <a:t>Ίδρυμα «Σταύρος Νιάρχος» (όλοι)</a:t>
            </a:r>
          </a:p>
          <a:p>
            <a:pPr marL="342900" lvl="0" indent="-342900">
              <a:spcBef>
                <a:spcPts val="1000"/>
              </a:spcBef>
              <a:buClr>
                <a:srgbClr val="A53010"/>
              </a:buClr>
              <a:buFont typeface="Wingdings 3" charset="2"/>
              <a:buChar char=""/>
            </a:pPr>
            <a:r>
              <a:rPr lang="el-GR" sz="1600" dirty="0">
                <a:solidFill>
                  <a:prstClr val="black">
                    <a:lumMod val="75000"/>
                    <a:lumOff val="25000"/>
                  </a:prstClr>
                </a:solidFill>
              </a:rPr>
              <a:t>Μέγαρο Μουσικής (όλοι)</a:t>
            </a:r>
          </a:p>
          <a:p>
            <a:pPr marL="342900" lvl="0" indent="-342900">
              <a:spcBef>
                <a:spcPts val="1000"/>
              </a:spcBef>
              <a:buClr>
                <a:srgbClr val="A53010"/>
              </a:buClr>
              <a:buFont typeface="Wingdings 3" charset="2"/>
              <a:buChar char=""/>
            </a:pPr>
            <a:r>
              <a:rPr lang="el-GR" sz="1600" dirty="0">
                <a:solidFill>
                  <a:prstClr val="black">
                    <a:lumMod val="75000"/>
                    <a:lumOff val="25000"/>
                  </a:prstClr>
                </a:solidFill>
              </a:rPr>
              <a:t>Σχολή Ικάρων (όλοι)</a:t>
            </a:r>
          </a:p>
          <a:p>
            <a:pPr marL="342900" lvl="0" indent="-342900">
              <a:spcBef>
                <a:spcPts val="1000"/>
              </a:spcBef>
              <a:buClr>
                <a:srgbClr val="A53010"/>
              </a:buClr>
              <a:buFont typeface="Wingdings 3" charset="2"/>
              <a:buChar char=""/>
            </a:pPr>
            <a:r>
              <a:rPr lang="el-GR" sz="1600" dirty="0">
                <a:solidFill>
                  <a:prstClr val="black">
                    <a:lumMod val="75000"/>
                    <a:lumOff val="25000"/>
                  </a:prstClr>
                </a:solidFill>
              </a:rPr>
              <a:t>Κινηματογράφος – Ζωή του </a:t>
            </a:r>
            <a:r>
              <a:rPr lang="en-US" sz="1600" dirty="0">
                <a:solidFill>
                  <a:prstClr val="black">
                    <a:lumMod val="75000"/>
                    <a:lumOff val="25000"/>
                  </a:prstClr>
                </a:solidFill>
              </a:rPr>
              <a:t>Van Gogh</a:t>
            </a:r>
          </a:p>
          <a:p>
            <a:pPr marL="342900" lvl="0" indent="-342900">
              <a:spcBef>
                <a:spcPts val="1000"/>
              </a:spcBef>
              <a:buClr>
                <a:srgbClr val="A53010"/>
              </a:buClr>
              <a:buFont typeface="Wingdings 3" charset="2"/>
              <a:buChar char=""/>
            </a:pPr>
            <a:r>
              <a:rPr lang="en-US" sz="1600" dirty="0">
                <a:solidFill>
                  <a:prstClr val="black">
                    <a:lumMod val="75000"/>
                    <a:lumOff val="25000"/>
                  </a:prstClr>
                </a:solidFill>
              </a:rPr>
              <a:t>Bubble jam – </a:t>
            </a:r>
            <a:r>
              <a:rPr lang="el-GR" sz="1600" dirty="0">
                <a:solidFill>
                  <a:prstClr val="black">
                    <a:lumMod val="75000"/>
                    <a:lumOff val="25000"/>
                  </a:prstClr>
                </a:solidFill>
              </a:rPr>
              <a:t>Θέατρο – Στέγη </a:t>
            </a:r>
            <a:r>
              <a:rPr lang="el-GR" sz="1600" dirty="0" err="1">
                <a:solidFill>
                  <a:prstClr val="black">
                    <a:lumMod val="75000"/>
                    <a:lumOff val="25000"/>
                  </a:prstClr>
                </a:solidFill>
              </a:rPr>
              <a:t>Ιδρ</a:t>
            </a:r>
            <a:r>
              <a:rPr lang="el-GR" sz="1600" dirty="0">
                <a:solidFill>
                  <a:prstClr val="black">
                    <a:lumMod val="75000"/>
                    <a:lumOff val="25000"/>
                  </a:prstClr>
                </a:solidFill>
              </a:rPr>
              <a:t>. Ωνάση </a:t>
            </a:r>
          </a:p>
          <a:p>
            <a:pPr marL="342900" lvl="0" indent="-342900">
              <a:spcBef>
                <a:spcPts val="1000"/>
              </a:spcBef>
              <a:buClr>
                <a:srgbClr val="A53010"/>
              </a:buClr>
              <a:buFont typeface="Wingdings 3" charset="2"/>
              <a:buChar char=""/>
            </a:pPr>
            <a:r>
              <a:rPr lang="el-GR" sz="1600" dirty="0">
                <a:solidFill>
                  <a:prstClr val="black">
                    <a:lumMod val="75000"/>
                    <a:lumOff val="25000"/>
                  </a:prstClr>
                </a:solidFill>
              </a:rPr>
              <a:t>Μουσείο Ηρακλειδών (όλοι)</a:t>
            </a:r>
          </a:p>
          <a:p>
            <a:pPr marL="342900" lvl="0" indent="-342900">
              <a:spcBef>
                <a:spcPts val="1000"/>
              </a:spcBef>
              <a:buClr>
                <a:srgbClr val="A53010"/>
              </a:buClr>
              <a:buFont typeface="Wingdings 3" charset="2"/>
              <a:buChar char=""/>
            </a:pPr>
            <a:r>
              <a:rPr lang="el-GR" sz="1600" dirty="0">
                <a:solidFill>
                  <a:prstClr val="black">
                    <a:lumMod val="75000"/>
                    <a:lumOff val="25000"/>
                  </a:prstClr>
                </a:solidFill>
              </a:rPr>
              <a:t>Εικαστική έκθεση Δήμου (Α) </a:t>
            </a:r>
          </a:p>
          <a:p>
            <a:pPr marL="342900" lvl="0" indent="-342900">
              <a:spcBef>
                <a:spcPts val="1000"/>
              </a:spcBef>
              <a:buClr>
                <a:srgbClr val="A53010"/>
              </a:buClr>
              <a:buFont typeface="Wingdings 3" charset="2"/>
              <a:buChar char=""/>
            </a:pPr>
            <a:r>
              <a:rPr lang="el-GR" sz="1600" dirty="0">
                <a:solidFill>
                  <a:prstClr val="black">
                    <a:lumMod val="75000"/>
                    <a:lumOff val="25000"/>
                  </a:prstClr>
                </a:solidFill>
              </a:rPr>
              <a:t>ΙΜΕ  θεατρική παράσταση «Μέγας Αλέξανδρος» (Α)</a:t>
            </a:r>
          </a:p>
          <a:p>
            <a:pPr marL="342900" lvl="0" indent="-342900">
              <a:spcBef>
                <a:spcPts val="1000"/>
              </a:spcBef>
              <a:buClr>
                <a:srgbClr val="A53010"/>
              </a:buClr>
              <a:buFont typeface="Wingdings 3" charset="2"/>
              <a:buChar char=""/>
            </a:pPr>
            <a:r>
              <a:rPr lang="el-GR" sz="1600" dirty="0">
                <a:solidFill>
                  <a:prstClr val="black">
                    <a:lumMod val="75000"/>
                    <a:lumOff val="25000"/>
                  </a:prstClr>
                </a:solidFill>
              </a:rPr>
              <a:t>Ρομποτική στο </a:t>
            </a:r>
            <a:r>
              <a:rPr lang="en-US" sz="1600" dirty="0">
                <a:solidFill>
                  <a:prstClr val="black">
                    <a:lumMod val="75000"/>
                    <a:lumOff val="25000"/>
                  </a:prstClr>
                </a:solidFill>
              </a:rPr>
              <a:t>CITY LAB</a:t>
            </a:r>
            <a:r>
              <a:rPr lang="el-GR" sz="1600" dirty="0">
                <a:solidFill>
                  <a:prstClr val="black">
                    <a:lumMod val="75000"/>
                    <a:lumOff val="25000"/>
                  </a:prstClr>
                </a:solidFill>
              </a:rPr>
              <a:t> (Πληροφορική Α’)</a:t>
            </a:r>
          </a:p>
          <a:p>
            <a:pPr marL="342900" lvl="0" indent="-342900">
              <a:spcBef>
                <a:spcPts val="1000"/>
              </a:spcBef>
              <a:buClr>
                <a:srgbClr val="A53010"/>
              </a:buClr>
              <a:buFont typeface="Wingdings 3" charset="2"/>
              <a:buChar char=""/>
            </a:pPr>
            <a:r>
              <a:rPr lang="el-GR" sz="1600" dirty="0">
                <a:solidFill>
                  <a:prstClr val="black">
                    <a:lumMod val="75000"/>
                    <a:lumOff val="25000"/>
                  </a:prstClr>
                </a:solidFill>
              </a:rPr>
              <a:t>Επίσκεψη στην Βουλή των Ελλήνων (Γ’)</a:t>
            </a:r>
          </a:p>
          <a:p>
            <a:pPr marL="342900" lvl="0" indent="-342900">
              <a:spcBef>
                <a:spcPts val="1000"/>
              </a:spcBef>
              <a:buClr>
                <a:srgbClr val="A53010"/>
              </a:buClr>
              <a:buFont typeface="Wingdings 3" charset="2"/>
              <a:buChar char=""/>
            </a:pPr>
            <a:r>
              <a:rPr lang="el-GR" sz="1600" dirty="0">
                <a:solidFill>
                  <a:prstClr val="black">
                    <a:lumMod val="75000"/>
                    <a:lumOff val="25000"/>
                  </a:prstClr>
                </a:solidFill>
              </a:rPr>
              <a:t>Επίσκεψη στο Προεδρικό Μέγαρο. (Γ’)</a:t>
            </a:r>
          </a:p>
          <a:p>
            <a:pPr marL="342900" lvl="0" indent="-342900">
              <a:spcBef>
                <a:spcPts val="1000"/>
              </a:spcBef>
              <a:buClr>
                <a:srgbClr val="A53010"/>
              </a:buClr>
            </a:pPr>
            <a:r>
              <a:rPr lang="el-GR" sz="1600" dirty="0">
                <a:solidFill>
                  <a:prstClr val="black">
                    <a:lumMod val="75000"/>
                    <a:lumOff val="25000"/>
                  </a:prstClr>
                </a:solidFill>
              </a:rPr>
              <a:t> </a:t>
            </a:r>
            <a:r>
              <a:rPr lang="en-US" sz="1600" b="1" dirty="0">
                <a:solidFill>
                  <a:srgbClr val="C00000"/>
                </a:solidFill>
              </a:rPr>
              <a:t>Y</a:t>
            </a:r>
            <a:r>
              <a:rPr lang="el-GR" sz="1600" b="1" dirty="0" err="1">
                <a:solidFill>
                  <a:srgbClr val="C00000"/>
                </a:solidFill>
              </a:rPr>
              <a:t>πολογίστε</a:t>
            </a:r>
            <a:r>
              <a:rPr lang="el-GR" sz="1600" b="1" dirty="0">
                <a:solidFill>
                  <a:srgbClr val="C00000"/>
                </a:solidFill>
              </a:rPr>
              <a:t> ένα  ετήσιο  ποσό  για τις επισκέψεις (πούλμαν+ εισιτήριο).</a:t>
            </a:r>
          </a:p>
        </p:txBody>
      </p:sp>
      <p:sp>
        <p:nvSpPr>
          <p:cNvPr id="6" name="Ορθογώνιο 5"/>
          <p:cNvSpPr/>
          <p:nvPr/>
        </p:nvSpPr>
        <p:spPr>
          <a:xfrm>
            <a:off x="1331640" y="740664"/>
            <a:ext cx="7632848" cy="5078313"/>
          </a:xfrm>
          <a:prstGeom prst="rect">
            <a:avLst/>
          </a:prstGeom>
        </p:spPr>
        <p:txBody>
          <a:bodyPr wrap="square">
            <a:spAutoFit/>
          </a:bodyPr>
          <a:lstStyle/>
          <a:p>
            <a:r>
              <a:rPr lang="el-GR" b="1" dirty="0">
                <a:solidFill>
                  <a:srgbClr val="C00000"/>
                </a:solidFill>
              </a:rPr>
              <a:t>Εκτός Σχολείου  Εκπαιδευτικές επισκέψεις και περίπατοι</a:t>
            </a:r>
            <a:r>
              <a:rPr lang="el-GR" dirty="0">
                <a:solidFill>
                  <a:srgbClr val="C00000"/>
                </a:solidFill>
              </a:rPr>
              <a:t>.  </a:t>
            </a:r>
          </a:p>
          <a:p>
            <a:endParaRPr lang="el-GR" dirty="0">
              <a:solidFill>
                <a:srgbClr val="C00000"/>
              </a:solidFill>
            </a:endParaRPr>
          </a:p>
          <a:p>
            <a:r>
              <a:rPr lang="el-GR" dirty="0"/>
              <a:t>Καθαρισμός ακτής Μαραθώνα (όλοι). </a:t>
            </a:r>
          </a:p>
          <a:p>
            <a:endParaRPr lang="el-GR" dirty="0"/>
          </a:p>
          <a:p>
            <a:r>
              <a:rPr lang="el-GR" dirty="0"/>
              <a:t>Μορφωτικό Ίδρυμα Τράπεζας Πειραιώς Εκπαιδευτικό Πρόγραμμα «Σπίτι. Μια ιστορία από παλιά»  (Α΄) </a:t>
            </a:r>
          </a:p>
          <a:p>
            <a:endParaRPr lang="el-GR" dirty="0"/>
          </a:p>
          <a:p>
            <a:r>
              <a:rPr lang="el-GR" dirty="0"/>
              <a:t>Εκπαιδευτικά προγράμματα ΕΚΠΑ, όλοι.</a:t>
            </a:r>
          </a:p>
          <a:p>
            <a:endParaRPr lang="el-GR" dirty="0"/>
          </a:p>
          <a:p>
            <a:r>
              <a:rPr lang="el-GR" dirty="0"/>
              <a:t>Εκπαιδευτικά προγράμματα στο Μουσείο Φυσικής Ιστορίας </a:t>
            </a:r>
            <a:r>
              <a:rPr lang="el-GR" dirty="0" err="1"/>
              <a:t>Αρσακείου</a:t>
            </a:r>
            <a:r>
              <a:rPr lang="el-GR" dirty="0"/>
              <a:t>.</a:t>
            </a:r>
          </a:p>
          <a:p>
            <a:endParaRPr lang="el-GR" dirty="0"/>
          </a:p>
          <a:p>
            <a:r>
              <a:rPr lang="el-GR" dirty="0"/>
              <a:t>Ημερίδα για τον ποιητή Κωστή Παλαμά στο Κολλέγιο Αθηνών.</a:t>
            </a:r>
          </a:p>
          <a:p>
            <a:endParaRPr lang="el-GR" dirty="0"/>
          </a:p>
          <a:p>
            <a:r>
              <a:rPr lang="el-GR" dirty="0"/>
              <a:t>Θεατρική παράσταση «Μια μέρα χωρίς …» (Β΄)</a:t>
            </a:r>
          </a:p>
          <a:p>
            <a:endParaRPr lang="el-GR" dirty="0"/>
          </a:p>
          <a:p>
            <a:r>
              <a:rPr lang="el-GR" dirty="0"/>
              <a:t>Επίσκεψη στη Βουλή των Ελλήνων (Γ’)</a:t>
            </a:r>
          </a:p>
          <a:p>
            <a:endParaRPr lang="el-GR" dirty="0"/>
          </a:p>
        </p:txBody>
      </p:sp>
    </p:spTree>
    <p:extLst>
      <p:ext uri="{BB962C8B-B14F-4D97-AF65-F5344CB8AC3E}">
        <p14:creationId xmlns:p14="http://schemas.microsoft.com/office/powerpoint/2010/main" val="2721860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a:bodyPr>
          <a:lstStyle/>
          <a:p>
            <a:r>
              <a:rPr lang="el-GR" sz="3200" dirty="0"/>
              <a:t>Εκπαιδευτικά Προγράμματα</a:t>
            </a:r>
          </a:p>
        </p:txBody>
      </p:sp>
      <p:sp>
        <p:nvSpPr>
          <p:cNvPr id="2" name="1 - Θέση περιεχομένου"/>
          <p:cNvSpPr>
            <a:spLocks noGrp="1"/>
          </p:cNvSpPr>
          <p:nvPr>
            <p:ph idx="1"/>
          </p:nvPr>
        </p:nvSpPr>
        <p:spPr>
          <a:xfrm>
            <a:off x="457200" y="1481328"/>
            <a:ext cx="8363272" cy="4525963"/>
          </a:xfrm>
        </p:spPr>
        <p:txBody>
          <a:bodyPr>
            <a:normAutofit fontScale="25000" lnSpcReduction="20000"/>
          </a:bodyPr>
          <a:lstStyle/>
          <a:p>
            <a:r>
              <a:rPr lang="el-GR" sz="8000" b="1" dirty="0"/>
              <a:t>Περιβαλλοντικά</a:t>
            </a:r>
            <a:r>
              <a:rPr lang="el-GR" sz="8000" dirty="0"/>
              <a:t> Προγράμματα: </a:t>
            </a:r>
            <a:r>
              <a:rPr lang="el-GR" sz="8000" b="1" dirty="0"/>
              <a:t>«Σεισμοί και ηφαίστεια στη Μεσόγειο», </a:t>
            </a:r>
            <a:r>
              <a:rPr lang="el-GR" sz="8000" dirty="0"/>
              <a:t> </a:t>
            </a:r>
            <a:r>
              <a:rPr lang="el-GR" sz="8000" b="1" dirty="0"/>
              <a:t>«Εξοικονόμηση ενέργειας στο Σχολείο» « </a:t>
            </a:r>
            <a:r>
              <a:rPr lang="el-GR" sz="8000" b="1" dirty="0" err="1"/>
              <a:t>Αειφορία</a:t>
            </a:r>
            <a:r>
              <a:rPr lang="el-GR" sz="8000" b="1" dirty="0"/>
              <a:t> - Αγαπώ το Σχολείο μου, ομορφαίνω την αυλή του»</a:t>
            </a:r>
            <a:r>
              <a:rPr lang="el-GR" sz="8000" dirty="0"/>
              <a:t> .</a:t>
            </a:r>
          </a:p>
          <a:p>
            <a:r>
              <a:rPr lang="el-GR" sz="8000" b="1" dirty="0"/>
              <a:t>Πολιτιστικά</a:t>
            </a:r>
            <a:r>
              <a:rPr lang="el-GR" sz="8000" dirty="0"/>
              <a:t> Προγράμματα π.χ. </a:t>
            </a:r>
            <a:r>
              <a:rPr lang="el-GR" sz="8000" b="1" dirty="0"/>
              <a:t>«Βιβλία που έγιναν ταινίες»,</a:t>
            </a:r>
            <a:r>
              <a:rPr lang="el-GR" sz="8000" dirty="0"/>
              <a:t> </a:t>
            </a:r>
            <a:r>
              <a:rPr lang="el-GR" sz="8000" b="1" dirty="0"/>
              <a:t>«Χορός και κίνηση», «Μουσικές γέφυρες- τραγούδια και μουσικές που μας ενώνουν», </a:t>
            </a:r>
            <a:r>
              <a:rPr lang="en-US" sz="8000" b="1" dirty="0"/>
              <a:t>“DE LA CLASSE AU THEATRE”</a:t>
            </a:r>
            <a:r>
              <a:rPr lang="el-GR" sz="8000" b="1" dirty="0"/>
              <a:t>.</a:t>
            </a:r>
          </a:p>
          <a:p>
            <a:r>
              <a:rPr lang="el-GR" sz="8000" b="1" dirty="0"/>
              <a:t> Πρόγραμμα Ρομποτικής.</a:t>
            </a:r>
          </a:p>
          <a:p>
            <a:r>
              <a:rPr lang="el-GR" sz="8000" b="1" dirty="0"/>
              <a:t>Σχολική Ηλεκτρονική Εφημερίδα.</a:t>
            </a:r>
          </a:p>
          <a:p>
            <a:r>
              <a:rPr lang="el-GR" sz="8000" b="1" dirty="0"/>
              <a:t>Μαθητικό ραδιόφωνο.</a:t>
            </a:r>
          </a:p>
          <a:p>
            <a:r>
              <a:rPr lang="el-GR" sz="8000" dirty="0">
                <a:solidFill>
                  <a:srgbClr val="FF0000"/>
                </a:solidFill>
              </a:rPr>
              <a:t>Συναντήσεις των ομάδων μια μέρα  </a:t>
            </a:r>
            <a:r>
              <a:rPr lang="el-GR" sz="8000" b="1" u="sng" dirty="0">
                <a:solidFill>
                  <a:srgbClr val="FF0000"/>
                </a:solidFill>
              </a:rPr>
              <a:t>ΜΕΤΑ το μάθημα </a:t>
            </a:r>
          </a:p>
          <a:p>
            <a:r>
              <a:rPr lang="el-GR" sz="8000" b="1" dirty="0"/>
              <a:t>Χορωδία σχολείου.</a:t>
            </a:r>
          </a:p>
          <a:p>
            <a:r>
              <a:rPr lang="el-GR" sz="8000" b="1" dirty="0"/>
              <a:t>Όμιλος </a:t>
            </a:r>
            <a:r>
              <a:rPr lang="el-GR" sz="8000" b="1" dirty="0" err="1"/>
              <a:t>Φιλαναγνωσίας</a:t>
            </a:r>
            <a:r>
              <a:rPr lang="el-GR" sz="8000" b="1" dirty="0"/>
              <a:t>.</a:t>
            </a:r>
          </a:p>
          <a:p>
            <a:r>
              <a:rPr lang="el-GR" sz="8000" b="1" dirty="0">
                <a:solidFill>
                  <a:srgbClr val="0070C0"/>
                </a:solidFill>
              </a:rPr>
              <a:t>ΣΗΜΕΙΩΣΗ.  Οι όμιλοι που οργανώνονται από τον ΣΓΚ  είναι ανεξάρτητοι από τα Προγράμματα του Σχολείου.</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a:bodyPr>
          <a:lstStyle/>
          <a:p>
            <a:r>
              <a:rPr lang="el-GR" sz="3200" dirty="0"/>
              <a:t>Συμμετοχή σε Διαγωνισμούς</a:t>
            </a:r>
          </a:p>
        </p:txBody>
      </p:sp>
      <p:sp>
        <p:nvSpPr>
          <p:cNvPr id="2" name="1 - Θέση περιεχομένου"/>
          <p:cNvSpPr>
            <a:spLocks noGrp="1"/>
          </p:cNvSpPr>
          <p:nvPr>
            <p:ph idx="1"/>
          </p:nvPr>
        </p:nvSpPr>
        <p:spPr>
          <a:xfrm>
            <a:off x="1942415" y="1905000"/>
            <a:ext cx="6591985" cy="4006222"/>
          </a:xfrm>
        </p:spPr>
        <p:txBody>
          <a:bodyPr>
            <a:normAutofit/>
          </a:bodyPr>
          <a:lstStyle/>
          <a:p>
            <a:r>
              <a:rPr lang="el-GR" sz="2400" dirty="0"/>
              <a:t>Μαθηματικών «Θαλής»</a:t>
            </a:r>
            <a:r>
              <a:rPr lang="en-US" sz="2400" dirty="0"/>
              <a:t>, ..</a:t>
            </a:r>
            <a:endParaRPr lang="el-GR" sz="2400" dirty="0"/>
          </a:p>
          <a:p>
            <a:r>
              <a:rPr lang="el-GR" sz="2400" dirty="0"/>
              <a:t>Φυσικής «Αριστοτέλης»</a:t>
            </a:r>
          </a:p>
          <a:p>
            <a:r>
              <a:rPr lang="el-GR" sz="2400" dirty="0"/>
              <a:t>Πειραμάτων Φυσικής ΕΚΦΕ.</a:t>
            </a:r>
          </a:p>
          <a:p>
            <a:r>
              <a:rPr lang="el-GR" sz="2400" dirty="0"/>
              <a:t>Διαγωνισμός Φωτογραφίας.</a:t>
            </a:r>
          </a:p>
        </p:txBody>
      </p:sp>
      <p:pic>
        <p:nvPicPr>
          <p:cNvPr id="3074" name="Picture 2" descr="LiFO SCHOOL: Το μεγάλο ετήσιο αφιέρωμα της LiFO στην εκπαίδευση | LiFO">
            <a:extLst>
              <a:ext uri="{FF2B5EF4-FFF2-40B4-BE49-F238E27FC236}">
                <a16:creationId xmlns:a16="http://schemas.microsoft.com/office/drawing/2014/main" id="{37DE02D8-032A-41A4-B388-6B5E7FD0962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4054933"/>
            <a:ext cx="4067944" cy="24407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t>ΜΑΘΗΤΙΚΗ  ΕΚΠΡΟΣΩΠΗΣΗ</a:t>
            </a:r>
          </a:p>
        </p:txBody>
      </p:sp>
      <p:sp>
        <p:nvSpPr>
          <p:cNvPr id="3" name="2 - Θέση περιεχομένου"/>
          <p:cNvSpPr>
            <a:spLocks noGrp="1"/>
          </p:cNvSpPr>
          <p:nvPr>
            <p:ph idx="1"/>
          </p:nvPr>
        </p:nvSpPr>
        <p:spPr>
          <a:xfrm>
            <a:off x="755577" y="1412776"/>
            <a:ext cx="7778824" cy="4896544"/>
          </a:xfrm>
        </p:spPr>
        <p:txBody>
          <a:bodyPr>
            <a:normAutofit/>
          </a:bodyPr>
          <a:lstStyle/>
          <a:p>
            <a:pPr>
              <a:buNone/>
            </a:pPr>
            <a:r>
              <a:rPr lang="el-GR" sz="2000" dirty="0"/>
              <a:t>  </a:t>
            </a:r>
            <a:r>
              <a:rPr lang="el-GR" sz="2000" b="1" dirty="0"/>
              <a:t> Εκλογές μέχρι το τέλος Σεπτεμβρίου για: </a:t>
            </a:r>
          </a:p>
          <a:p>
            <a:r>
              <a:rPr lang="el-GR" sz="2000" dirty="0"/>
              <a:t>15μελές μαθητικό συμβούλιο.</a:t>
            </a:r>
          </a:p>
          <a:p>
            <a:pPr marL="0" indent="0">
              <a:buNone/>
            </a:pPr>
            <a:endParaRPr lang="el-GR" sz="2000" dirty="0"/>
          </a:p>
          <a:p>
            <a:r>
              <a:rPr lang="el-GR" sz="2000" dirty="0"/>
              <a:t>  5μελές (ανά τμήμα).</a:t>
            </a:r>
          </a:p>
          <a:p>
            <a:pPr marL="0" indent="0">
              <a:buNone/>
            </a:pPr>
            <a:endParaRPr lang="el-GR" sz="2000" dirty="0"/>
          </a:p>
          <a:p>
            <a:r>
              <a:rPr lang="el-GR" sz="2000" b="1" dirty="0"/>
              <a:t>Σχολικό Συμβούλιο</a:t>
            </a:r>
            <a:r>
              <a:rPr lang="el-GR" sz="2000" dirty="0"/>
              <a:t>: 3 φορές/έτος (Διδάσκοντες, </a:t>
            </a:r>
            <a:r>
              <a:rPr lang="el-GR" sz="2000" dirty="0" err="1"/>
              <a:t>Εκπρ</a:t>
            </a:r>
            <a:r>
              <a:rPr lang="el-GR" sz="2000" dirty="0"/>
              <a:t>. Μαθητών, ΣΓΚ, εκπρόσωπος του Δήμου Φ/Ψ).</a:t>
            </a:r>
          </a:p>
          <a:p>
            <a:pPr marL="0" indent="0">
              <a:buNone/>
            </a:pPr>
            <a:endParaRPr lang="el-GR" sz="2000" dirty="0"/>
          </a:p>
          <a:p>
            <a:pPr marL="0" indent="0">
              <a:buNone/>
            </a:pPr>
            <a:r>
              <a:rPr lang="el-GR" sz="2000" dirty="0"/>
              <a:t>     Ασχολείται με την </a:t>
            </a:r>
            <a:r>
              <a:rPr lang="el-GR" sz="2000" b="1" dirty="0"/>
              <a:t>εύρυθμη λειτουργία </a:t>
            </a:r>
            <a:r>
              <a:rPr lang="el-GR" sz="2000" dirty="0"/>
              <a:t>του σχολείου.</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1945201" y="116632"/>
            <a:ext cx="6589199" cy="1080120"/>
          </a:xfrm>
        </p:spPr>
        <p:txBody>
          <a:bodyPr>
            <a:normAutofit/>
          </a:bodyPr>
          <a:lstStyle/>
          <a:p>
            <a:r>
              <a:rPr lang="el-GR" sz="3200" dirty="0"/>
              <a:t>   ΚΙΝΗΤΑ ΤΗΛΕΦΩΝΑ</a:t>
            </a:r>
          </a:p>
        </p:txBody>
      </p:sp>
      <p:sp>
        <p:nvSpPr>
          <p:cNvPr id="2" name="1 - Θέση περιεχομένου"/>
          <p:cNvSpPr>
            <a:spLocks noGrp="1"/>
          </p:cNvSpPr>
          <p:nvPr>
            <p:ph idx="1"/>
          </p:nvPr>
        </p:nvSpPr>
        <p:spPr>
          <a:xfrm>
            <a:off x="395536" y="1268760"/>
            <a:ext cx="8748463" cy="5589240"/>
          </a:xfrm>
        </p:spPr>
        <p:txBody>
          <a:bodyPr>
            <a:normAutofit/>
          </a:bodyPr>
          <a:lstStyle/>
          <a:p>
            <a:r>
              <a:rPr lang="el-GR" sz="2400" b="1" dirty="0"/>
              <a:t>Οι μαθητές δεν επιτρέπεται </a:t>
            </a:r>
            <a:r>
              <a:rPr lang="el-GR" sz="2400" dirty="0"/>
              <a:t>να φέρνουν στο σχολείο κινητά τηλέφωνα ή άλλες συσκευές (πρόσφατη νομοθεσία-</a:t>
            </a:r>
            <a:r>
              <a:rPr lang="en-US" sz="2400" dirty="0"/>
              <a:t>site</a:t>
            </a:r>
            <a:r>
              <a:rPr lang="el-GR" sz="2400" dirty="0"/>
              <a:t>)</a:t>
            </a:r>
            <a:r>
              <a:rPr lang="en-US" sz="2400" dirty="0"/>
              <a:t>.</a:t>
            </a:r>
            <a:endParaRPr lang="el-GR" sz="2400" dirty="0"/>
          </a:p>
          <a:p>
            <a:pPr marL="0" indent="0">
              <a:buNone/>
            </a:pPr>
            <a:endParaRPr lang="el-GR" sz="2400" dirty="0"/>
          </a:p>
          <a:p>
            <a:r>
              <a:rPr lang="el-GR" sz="2400" dirty="0"/>
              <a:t>Σε εξαιρετική περίπτωση, </a:t>
            </a:r>
            <a:r>
              <a:rPr lang="el-GR" sz="2400" dirty="0">
                <a:solidFill>
                  <a:srgbClr val="C00000"/>
                </a:solidFill>
              </a:rPr>
              <a:t>ΚΛΕΙΣΤΟ και μέσα στην τσάντα του μαθητή.</a:t>
            </a:r>
          </a:p>
          <a:p>
            <a:r>
              <a:rPr lang="el-GR" sz="2400" dirty="0"/>
              <a:t>ΣΗΜ:*  Ο μαθητής έχει την </a:t>
            </a:r>
            <a:r>
              <a:rPr lang="el-GR" sz="2400" dirty="0">
                <a:solidFill>
                  <a:srgbClr val="C00000"/>
                </a:solidFill>
              </a:rPr>
              <a:t>αποκλειστική ευθύνη απώλειας του </a:t>
            </a:r>
            <a:r>
              <a:rPr lang="el-GR" sz="2400" dirty="0"/>
              <a:t>κινητού, τιμαλφών ή άλλων αντικειμένων</a:t>
            </a:r>
            <a:r>
              <a:rPr lang="el-GR" sz="2400" dirty="0">
                <a:solidFill>
                  <a:srgbClr val="C00000"/>
                </a:solidFill>
              </a:rPr>
              <a:t>.</a:t>
            </a:r>
          </a:p>
          <a:p>
            <a:endParaRPr lang="el-GR" sz="2400" dirty="0"/>
          </a:p>
          <a:p>
            <a:r>
              <a:rPr lang="el-GR" sz="2400" b="1" u="sng" dirty="0">
                <a:solidFill>
                  <a:srgbClr val="FF0000"/>
                </a:solidFill>
              </a:rPr>
              <a:t>Σε κάθε άλλη περίπτωση, το κινητό κρατείται από τον Δ/</a:t>
            </a:r>
            <a:r>
              <a:rPr lang="el-GR" sz="2400" b="1" u="sng" dirty="0" err="1">
                <a:solidFill>
                  <a:srgbClr val="FF0000"/>
                </a:solidFill>
              </a:rPr>
              <a:t>ντή</a:t>
            </a:r>
            <a:r>
              <a:rPr lang="el-GR" sz="2400" b="1" u="sng" dirty="0">
                <a:solidFill>
                  <a:srgbClr val="FF0000"/>
                </a:solidFill>
              </a:rPr>
              <a:t> και παραδίδεται στον ίδιο τον κηδεμόνα </a:t>
            </a:r>
          </a:p>
          <a:p>
            <a:pPr marL="0" indent="0">
              <a:buNone/>
            </a:pPr>
            <a:r>
              <a:rPr lang="el-GR" sz="2400" b="1" dirty="0">
                <a:solidFill>
                  <a:srgbClr val="FF0000"/>
                </a:solidFill>
              </a:rPr>
              <a:t>    </a:t>
            </a:r>
            <a:r>
              <a:rPr lang="el-GR" sz="2400" b="1" u="sng" dirty="0">
                <a:solidFill>
                  <a:srgbClr val="FF0000"/>
                </a:solidFill>
              </a:rPr>
              <a:t>(</a:t>
            </a:r>
            <a:r>
              <a:rPr lang="el-GR" sz="2400" b="1" u="sng" dirty="0" err="1">
                <a:solidFill>
                  <a:srgbClr val="FF0000"/>
                </a:solidFill>
              </a:rPr>
              <a:t>Εσωτ</a:t>
            </a:r>
            <a:r>
              <a:rPr lang="el-GR" sz="2400" b="1" u="sng" dirty="0">
                <a:solidFill>
                  <a:srgbClr val="FF0000"/>
                </a:solidFill>
              </a:rPr>
              <a:t>. Κανονισμός).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a:bodyPr>
          <a:lstStyle/>
          <a:p>
            <a:r>
              <a:rPr lang="el-GR" sz="4000" b="1" dirty="0"/>
              <a:t>  </a:t>
            </a:r>
            <a:r>
              <a:rPr lang="el-GR" sz="3100" dirty="0"/>
              <a:t>Παιδαγωγικά μέτρα – Πλαίσιο κανόνων </a:t>
            </a:r>
          </a:p>
        </p:txBody>
      </p:sp>
      <p:sp>
        <p:nvSpPr>
          <p:cNvPr id="3" name="2 - Θέση περιεχομένου"/>
          <p:cNvSpPr>
            <a:spLocks noGrp="1"/>
          </p:cNvSpPr>
          <p:nvPr>
            <p:ph idx="1"/>
          </p:nvPr>
        </p:nvSpPr>
        <p:spPr>
          <a:xfrm>
            <a:off x="457200" y="1124744"/>
            <a:ext cx="8686800" cy="5733256"/>
          </a:xfrm>
        </p:spPr>
        <p:txBody>
          <a:bodyPr>
            <a:normAutofit/>
          </a:bodyPr>
          <a:lstStyle/>
          <a:p>
            <a:r>
              <a:rPr lang="el-GR" sz="2000" dirty="0"/>
              <a:t>Υπάρχουν </a:t>
            </a:r>
            <a:r>
              <a:rPr lang="el-GR" sz="2000" b="1" dirty="0">
                <a:solidFill>
                  <a:srgbClr val="C00000"/>
                </a:solidFill>
              </a:rPr>
              <a:t>ΟΡΙΑ + ΣΥΝΕΠΕΙΕΣ.</a:t>
            </a:r>
          </a:p>
          <a:p>
            <a:pPr>
              <a:buNone/>
            </a:pPr>
            <a:endParaRPr lang="el-GR" sz="2000" b="1" dirty="0">
              <a:solidFill>
                <a:srgbClr val="C00000"/>
              </a:solidFill>
            </a:endParaRPr>
          </a:p>
          <a:p>
            <a:r>
              <a:rPr lang="el-GR" sz="2600" b="1" dirty="0"/>
              <a:t>Οι εκπαιδευτικοί </a:t>
            </a:r>
            <a:r>
              <a:rPr lang="el-GR" sz="2600" b="1" dirty="0">
                <a:solidFill>
                  <a:srgbClr val="FF0000"/>
                </a:solidFill>
              </a:rPr>
              <a:t>οφείλουν </a:t>
            </a:r>
            <a:r>
              <a:rPr lang="el-GR" sz="2600" b="1" dirty="0"/>
              <a:t>να </a:t>
            </a:r>
            <a:r>
              <a:rPr lang="el-GR" sz="2600" b="1" u="sng" dirty="0"/>
              <a:t>συνετίσουν</a:t>
            </a:r>
            <a:r>
              <a:rPr lang="el-GR" sz="2600" b="1" dirty="0"/>
              <a:t>/</a:t>
            </a:r>
            <a:r>
              <a:rPr lang="el-GR" sz="2600" b="1" u="sng" dirty="0"/>
              <a:t> επαναφέρουν στην τάξη </a:t>
            </a:r>
            <a:r>
              <a:rPr lang="el-GR" sz="2600" b="1" dirty="0"/>
              <a:t>το παιδί όταν αυτό είναι αναγκαίο. </a:t>
            </a:r>
            <a:endParaRPr lang="en-US" sz="2600" b="1" dirty="0"/>
          </a:p>
          <a:p>
            <a:r>
              <a:rPr lang="el-GR" sz="2000" dirty="0"/>
              <a:t>Τα παιδιά ενημερώνονται </a:t>
            </a:r>
            <a:r>
              <a:rPr lang="el-GR" sz="2000" b="1" dirty="0"/>
              <a:t>εξ αρχής</a:t>
            </a:r>
            <a:r>
              <a:rPr lang="el-GR" sz="2000" dirty="0"/>
              <a:t> για τους </a:t>
            </a:r>
            <a:r>
              <a:rPr lang="el-GR" sz="2000" b="1" dirty="0"/>
              <a:t>κανόνες </a:t>
            </a:r>
            <a:r>
              <a:rPr lang="el-GR" sz="2000" dirty="0"/>
              <a:t>που διέπουν τη σχολική ζωή - </a:t>
            </a:r>
            <a:r>
              <a:rPr lang="el-GR" sz="2000" b="1" dirty="0">
                <a:solidFill>
                  <a:srgbClr val="FF0000"/>
                </a:solidFill>
              </a:rPr>
              <a:t>Εσωτερικός Κανονισμός (ιστοσελίδα σχολείου).</a:t>
            </a:r>
          </a:p>
          <a:p>
            <a:r>
              <a:rPr lang="el-GR" sz="2000" b="1" dirty="0"/>
              <a:t>Η ΝΟΜΟΘΕΣΙΑ ΠΡΟΒΛΕΠΕΙ</a:t>
            </a:r>
            <a:r>
              <a:rPr lang="el-GR" sz="2000" dirty="0"/>
              <a:t>: Παρατήρηση, Επίπληξη, Ωριαία απομάκρυνση, Ημερήσια Αποβολή (1-2 ημέρες), Αλλαγή </a:t>
            </a:r>
            <a:r>
              <a:rPr lang="el-GR" sz="2000" dirty="0" err="1"/>
              <a:t>Σχολ</a:t>
            </a:r>
            <a:r>
              <a:rPr lang="el-GR" sz="2000" dirty="0"/>
              <a:t>. Περιβάλλοντος.</a:t>
            </a:r>
          </a:p>
          <a:p>
            <a:r>
              <a:rPr lang="el-GR" sz="2000" b="1" dirty="0"/>
              <a:t>Ενημερώνονται</a:t>
            </a:r>
            <a:r>
              <a:rPr lang="el-GR" sz="2000" dirty="0"/>
              <a:t>  (ή και καλούνται στο σχολείο) οι γονείς/κηδεμόνες.</a:t>
            </a:r>
          </a:p>
          <a:p>
            <a:r>
              <a:rPr lang="el-GR" sz="2000" dirty="0">
                <a:solidFill>
                  <a:srgbClr val="FF0000"/>
                </a:solidFill>
              </a:rPr>
              <a:t>Προσοχή </a:t>
            </a:r>
            <a:r>
              <a:rPr lang="el-GR" sz="2000" dirty="0"/>
              <a:t> στο πώς θα χειριστείτε στο σπίτι το θέμα των παιδαγωγικών μέτρων που εφαρμόζονται</a:t>
            </a:r>
            <a:r>
              <a:rPr lang="en-US" sz="2000" dirty="0"/>
              <a:t>.</a:t>
            </a:r>
          </a:p>
          <a:p>
            <a:r>
              <a:rPr lang="el-GR" sz="2000" dirty="0">
                <a:solidFill>
                  <a:srgbClr val="FF0000"/>
                </a:solidFill>
              </a:rPr>
              <a:t>Προσοχή</a:t>
            </a:r>
            <a:r>
              <a:rPr lang="el-GR" sz="2000" dirty="0"/>
              <a:t> στην ενδεχόμενη «</a:t>
            </a:r>
            <a:r>
              <a:rPr lang="el-GR" sz="2000" b="1" dirty="0"/>
              <a:t>ακύρωση» του Σχολείου.</a:t>
            </a:r>
            <a:endParaRPr lang="el-GR" sz="2000" dirty="0"/>
          </a:p>
          <a:p>
            <a:endParaRPr lang="el-GR" dirty="0"/>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59633" y="0"/>
            <a:ext cx="7274768" cy="1124744"/>
          </a:xfrm>
        </p:spPr>
        <p:txBody>
          <a:bodyPr>
            <a:normAutofit/>
          </a:bodyPr>
          <a:lstStyle/>
          <a:p>
            <a:r>
              <a:rPr lang="el-GR" sz="2800" b="1" dirty="0"/>
              <a:t>   ΠΑΡΑΒΑΤΙΚΟΤΗΤΑ</a:t>
            </a:r>
            <a:r>
              <a:rPr lang="en-US" sz="2800" b="1" dirty="0"/>
              <a:t> </a:t>
            </a:r>
            <a:r>
              <a:rPr lang="el-GR" sz="2800" b="1" dirty="0"/>
              <a:t> - παραδείγματα</a:t>
            </a:r>
          </a:p>
        </p:txBody>
      </p:sp>
      <p:sp>
        <p:nvSpPr>
          <p:cNvPr id="3" name="2 - Θέση περιεχομένου"/>
          <p:cNvSpPr>
            <a:spLocks noGrp="1"/>
          </p:cNvSpPr>
          <p:nvPr>
            <p:ph idx="1"/>
          </p:nvPr>
        </p:nvSpPr>
        <p:spPr>
          <a:xfrm>
            <a:off x="1043608" y="1268760"/>
            <a:ext cx="8100391" cy="5589240"/>
          </a:xfrm>
        </p:spPr>
        <p:txBody>
          <a:bodyPr>
            <a:normAutofit/>
          </a:bodyPr>
          <a:lstStyle/>
          <a:p>
            <a:r>
              <a:rPr lang="el-GR" sz="2000" dirty="0"/>
              <a:t>Χειροδικία - αυτοδικία.</a:t>
            </a:r>
          </a:p>
          <a:p>
            <a:r>
              <a:rPr lang="el-GR" sz="2000" dirty="0"/>
              <a:t>Εξύβριση (γενετήσιας φύσης, οικογένειας, Θείων).</a:t>
            </a:r>
          </a:p>
          <a:p>
            <a:r>
              <a:rPr lang="el-GR" sz="2000" dirty="0"/>
              <a:t>Θρασύτητα/προσβολή/ειρωνεία προς τους διδάσκοντες και συμμαθητές.</a:t>
            </a:r>
          </a:p>
          <a:p>
            <a:r>
              <a:rPr lang="el-GR" sz="2000" dirty="0"/>
              <a:t>Αναστάτωση ή ζημιές –στις τάξεις ή στα διαλείμματα.</a:t>
            </a:r>
          </a:p>
          <a:p>
            <a:r>
              <a:rPr lang="el-GR" sz="2000" dirty="0"/>
              <a:t>Παρενόχληση μαθήματος ή άλλων τάξεων</a:t>
            </a:r>
            <a:r>
              <a:rPr lang="en-US" sz="2000" dirty="0"/>
              <a:t>.</a:t>
            </a:r>
            <a:endParaRPr lang="el-GR" sz="2000" dirty="0"/>
          </a:p>
          <a:p>
            <a:r>
              <a:rPr lang="el-GR" sz="2000" dirty="0"/>
              <a:t>Σχολικός εκφοβισμός (</a:t>
            </a:r>
            <a:r>
              <a:rPr lang="en-US" sz="2000" dirty="0"/>
              <a:t>bullying)</a:t>
            </a:r>
            <a:r>
              <a:rPr lang="el-GR" sz="2000" dirty="0"/>
              <a:t>.</a:t>
            </a:r>
          </a:p>
          <a:p>
            <a:r>
              <a:rPr lang="el-GR" sz="2000" dirty="0"/>
              <a:t>Απομάκρυνση χωρίς άδεια από το Σχολείο.</a:t>
            </a:r>
            <a:r>
              <a:rPr lang="en-US" sz="2000" dirty="0"/>
              <a:t> </a:t>
            </a:r>
            <a:endParaRPr lang="el-GR" sz="2000" dirty="0"/>
          </a:p>
          <a:p>
            <a:r>
              <a:rPr lang="el-GR" sz="2000" dirty="0"/>
              <a:t>Κατοχή / χρήση κινητού τηλεφώνου - βιντεοσκόπηση.</a:t>
            </a:r>
          </a:p>
          <a:p>
            <a:r>
              <a:rPr lang="el-GR" sz="2000" dirty="0"/>
              <a:t>Κλοπή.</a:t>
            </a:r>
          </a:p>
          <a:p>
            <a:r>
              <a:rPr lang="el-GR" sz="2000" dirty="0"/>
              <a:t>Κάπνισμα.</a:t>
            </a:r>
          </a:p>
          <a:p>
            <a:r>
              <a:rPr lang="el-GR" sz="2000" dirty="0"/>
              <a:t>Συμπεριφορά σε χώρους επίσκεψης -έξω από το σχολείο– (μαθητική ιδιότητα).</a:t>
            </a:r>
          </a:p>
          <a:p>
            <a:pPr marL="0" indent="0">
              <a:buNone/>
            </a:pPr>
            <a:endParaRPr lang="en-US" sz="2000" dirty="0"/>
          </a:p>
          <a:p>
            <a:endParaRPr lang="en-US" dirty="0"/>
          </a:p>
          <a:p>
            <a:endParaRPr lang="en-US" dirty="0"/>
          </a:p>
          <a:p>
            <a:endParaRPr lang="en-US" dirty="0"/>
          </a:p>
          <a:p>
            <a:endParaRPr lang="en-US" dirty="0"/>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1945201" y="116632"/>
            <a:ext cx="6589199" cy="1008112"/>
          </a:xfrm>
        </p:spPr>
        <p:txBody>
          <a:bodyPr>
            <a:normAutofit/>
          </a:bodyPr>
          <a:lstStyle/>
          <a:p>
            <a:r>
              <a:rPr lang="el-GR" sz="2800" dirty="0"/>
              <a:t>   Ο ΡΟΛΟΣ ΤΟΥ ΓΟΝΕΑ</a:t>
            </a:r>
          </a:p>
        </p:txBody>
      </p:sp>
      <p:sp>
        <p:nvSpPr>
          <p:cNvPr id="2" name="1 - Θέση περιεχομένου"/>
          <p:cNvSpPr>
            <a:spLocks noGrp="1"/>
          </p:cNvSpPr>
          <p:nvPr>
            <p:ph idx="1"/>
          </p:nvPr>
        </p:nvSpPr>
        <p:spPr>
          <a:xfrm>
            <a:off x="899592" y="620688"/>
            <a:ext cx="8244408" cy="6237312"/>
          </a:xfrm>
        </p:spPr>
        <p:txBody>
          <a:bodyPr>
            <a:normAutofit lnSpcReduction="10000"/>
          </a:bodyPr>
          <a:lstStyle/>
          <a:p>
            <a:r>
              <a:rPr lang="el-GR" sz="2100" dirty="0">
                <a:solidFill>
                  <a:srgbClr val="FF0000"/>
                </a:solidFill>
              </a:rPr>
              <a:t>Εμπιστοσύνη </a:t>
            </a:r>
            <a:r>
              <a:rPr lang="el-GR" sz="2100" dirty="0"/>
              <a:t> στο  Σχολείο</a:t>
            </a:r>
            <a:r>
              <a:rPr lang="en-US" sz="2100" dirty="0"/>
              <a:t> </a:t>
            </a:r>
            <a:r>
              <a:rPr lang="el-GR" sz="2100" dirty="0"/>
              <a:t>- Συμπαράσταση στο έργο μας.</a:t>
            </a:r>
            <a:endParaRPr lang="en-US" sz="2100" dirty="0"/>
          </a:p>
          <a:p>
            <a:r>
              <a:rPr lang="el-GR" sz="2100" dirty="0">
                <a:solidFill>
                  <a:srgbClr val="FF0000"/>
                </a:solidFill>
              </a:rPr>
              <a:t>Εποπτεία/ευθύνη:</a:t>
            </a:r>
            <a:r>
              <a:rPr lang="el-GR" sz="2100" dirty="0"/>
              <a:t> </a:t>
            </a:r>
            <a:r>
              <a:rPr lang="el-GR" sz="2100" b="1" dirty="0"/>
              <a:t>Είναι το παιδί συνεπές στις υποχρεώσεις του; </a:t>
            </a:r>
            <a:r>
              <a:rPr lang="el-GR" sz="2100" dirty="0"/>
              <a:t>Ξύπνημα - Προσέλευση 8.10 </a:t>
            </a:r>
          </a:p>
          <a:p>
            <a:pPr marL="0" indent="0">
              <a:buNone/>
            </a:pPr>
            <a:r>
              <a:rPr lang="el-GR" sz="2100" b="1" dirty="0"/>
              <a:t>   </a:t>
            </a:r>
            <a:r>
              <a:rPr lang="el-GR" sz="2100" b="1" dirty="0">
                <a:solidFill>
                  <a:srgbClr val="FF0000"/>
                </a:solidFill>
              </a:rPr>
              <a:t>Εμφάνιση </a:t>
            </a:r>
            <a:r>
              <a:rPr lang="en-US" sz="2100" b="1" dirty="0">
                <a:solidFill>
                  <a:srgbClr val="FF0000"/>
                </a:solidFill>
              </a:rPr>
              <a:t>–</a:t>
            </a:r>
            <a:r>
              <a:rPr lang="el-GR" sz="2100" b="1" dirty="0">
                <a:solidFill>
                  <a:srgbClr val="FF0000"/>
                </a:solidFill>
              </a:rPr>
              <a:t> ένδυση</a:t>
            </a:r>
            <a:r>
              <a:rPr lang="en-US" sz="2100" b="1" dirty="0">
                <a:solidFill>
                  <a:srgbClr val="FF0000"/>
                </a:solidFill>
              </a:rPr>
              <a:t> </a:t>
            </a:r>
            <a:r>
              <a:rPr lang="el-GR" sz="2100" b="1" dirty="0"/>
              <a:t>(λειτουργική για τις εκπαιδευτικές   δραστηριότητες</a:t>
            </a:r>
            <a:r>
              <a:rPr lang="en-US" sz="2100" b="1" dirty="0"/>
              <a:t>,</a:t>
            </a:r>
            <a:r>
              <a:rPr lang="el-GR" sz="2100" b="1" dirty="0"/>
              <a:t> όχι παραλίας, όχι τηλεοπτικού </a:t>
            </a:r>
            <a:r>
              <a:rPr lang="en-US" sz="2100" b="1" dirty="0"/>
              <a:t>show</a:t>
            </a:r>
            <a:r>
              <a:rPr lang="el-GR" sz="2100" b="1" dirty="0"/>
              <a:t>)  – Συμπεριφορά</a:t>
            </a:r>
            <a:r>
              <a:rPr lang="en-US" sz="2100" b="1" dirty="0"/>
              <a:t> – </a:t>
            </a:r>
            <a:r>
              <a:rPr lang="el-GR" sz="2100" b="1" dirty="0"/>
              <a:t>Συνέπεια – Πρόοδος</a:t>
            </a:r>
            <a:r>
              <a:rPr lang="el-GR" sz="2100" dirty="0"/>
              <a:t>.</a:t>
            </a:r>
          </a:p>
          <a:p>
            <a:r>
              <a:rPr lang="el-GR" sz="2100" dirty="0">
                <a:solidFill>
                  <a:srgbClr val="FF0000"/>
                </a:solidFill>
              </a:rPr>
              <a:t>Επαφή </a:t>
            </a:r>
            <a:r>
              <a:rPr lang="en-US" sz="2100" dirty="0"/>
              <a:t> </a:t>
            </a:r>
            <a:r>
              <a:rPr lang="el-GR" sz="2100" dirty="0"/>
              <a:t>με τους διδάσκοντες / τον Υπεύθυνο Τμήματος (απουσίες) / τον Δ/</a:t>
            </a:r>
            <a:r>
              <a:rPr lang="el-GR" sz="2100" dirty="0" err="1"/>
              <a:t>ντή</a:t>
            </a:r>
            <a:r>
              <a:rPr lang="el-GR" sz="2100" dirty="0"/>
              <a:t>.</a:t>
            </a:r>
            <a:endParaRPr lang="en-US" sz="2100" dirty="0"/>
          </a:p>
          <a:p>
            <a:r>
              <a:rPr lang="el-GR" sz="2100" dirty="0">
                <a:solidFill>
                  <a:srgbClr val="FF0000"/>
                </a:solidFill>
              </a:rPr>
              <a:t>Έμφαση</a:t>
            </a:r>
            <a:r>
              <a:rPr lang="el-GR" sz="2100" dirty="0"/>
              <a:t>  στην Αγωγή  </a:t>
            </a:r>
            <a:r>
              <a:rPr lang="en-US" sz="2100" dirty="0"/>
              <a:t>(</a:t>
            </a:r>
            <a:r>
              <a:rPr lang="el-GR" sz="2100" dirty="0"/>
              <a:t>ΟΧΙ στη βαθμοθηρία</a:t>
            </a:r>
            <a:r>
              <a:rPr lang="en-US" sz="2100" dirty="0"/>
              <a:t>)</a:t>
            </a:r>
            <a:r>
              <a:rPr lang="el-GR" sz="2100" dirty="0"/>
              <a:t>.</a:t>
            </a:r>
          </a:p>
          <a:p>
            <a:r>
              <a:rPr lang="el-GR" sz="2100" dirty="0">
                <a:solidFill>
                  <a:srgbClr val="FF0000"/>
                </a:solidFill>
              </a:rPr>
              <a:t>Μέριμνα </a:t>
            </a:r>
            <a:r>
              <a:rPr lang="el-GR" sz="2100" dirty="0"/>
              <a:t>για τις απουσίες (ελέγχετε το </a:t>
            </a:r>
            <a:r>
              <a:rPr lang="en-US" sz="2100" dirty="0"/>
              <a:t>mail </a:t>
            </a:r>
            <a:r>
              <a:rPr lang="el-GR" sz="2100" dirty="0"/>
              <a:t>σας</a:t>
            </a:r>
            <a:r>
              <a:rPr lang="en-US" sz="2100" dirty="0"/>
              <a:t>)</a:t>
            </a:r>
            <a:r>
              <a:rPr lang="el-GR" sz="2100" dirty="0"/>
              <a:t>.</a:t>
            </a:r>
          </a:p>
          <a:p>
            <a:r>
              <a:rPr lang="el-GR" sz="2100" dirty="0">
                <a:solidFill>
                  <a:srgbClr val="FF0000"/>
                </a:solidFill>
              </a:rPr>
              <a:t>Εμπρόθεσμη ανταπόκριση </a:t>
            </a:r>
            <a:r>
              <a:rPr lang="el-GR" sz="2100" dirty="0"/>
              <a:t>σε δηλώσεις </a:t>
            </a:r>
            <a:r>
              <a:rPr lang="el-GR" sz="2100" u="sng" dirty="0">
                <a:solidFill>
                  <a:srgbClr val="FF0000"/>
                </a:solidFill>
              </a:rPr>
              <a:t>(ελέγχετε το </a:t>
            </a:r>
            <a:r>
              <a:rPr lang="en-US" sz="2100" u="sng" dirty="0">
                <a:solidFill>
                  <a:srgbClr val="FF0000"/>
                </a:solidFill>
              </a:rPr>
              <a:t>mail </a:t>
            </a:r>
            <a:r>
              <a:rPr lang="el-GR" sz="2100" u="sng" dirty="0">
                <a:solidFill>
                  <a:srgbClr val="FF0000"/>
                </a:solidFill>
              </a:rPr>
              <a:t>σας</a:t>
            </a:r>
            <a:r>
              <a:rPr lang="en-US" sz="2100" u="sng" dirty="0">
                <a:solidFill>
                  <a:srgbClr val="FF0000"/>
                </a:solidFill>
              </a:rPr>
              <a:t>)</a:t>
            </a:r>
            <a:r>
              <a:rPr lang="el-GR" sz="2100" u="sng" dirty="0">
                <a:solidFill>
                  <a:srgbClr val="FF0000"/>
                </a:solidFill>
              </a:rPr>
              <a:t>.</a:t>
            </a:r>
          </a:p>
          <a:p>
            <a:r>
              <a:rPr lang="el-GR" sz="2100" dirty="0">
                <a:solidFill>
                  <a:srgbClr val="FF0000"/>
                </a:solidFill>
              </a:rPr>
              <a:t>Παρουσία</a:t>
            </a:r>
            <a:r>
              <a:rPr lang="el-GR" sz="2100" dirty="0"/>
              <a:t> σας στους σχολικούς χώρους (μόνον 1</a:t>
            </a:r>
            <a:r>
              <a:rPr lang="el-GR" sz="2100" baseline="30000" dirty="0"/>
              <a:t>ος</a:t>
            </a:r>
            <a:r>
              <a:rPr lang="el-GR" sz="2100" dirty="0"/>
              <a:t> όροφος -γραφεία)</a:t>
            </a:r>
            <a:r>
              <a:rPr lang="el-GR" sz="2100" b="1" dirty="0"/>
              <a:t>.</a:t>
            </a:r>
          </a:p>
          <a:p>
            <a:pPr>
              <a:buNone/>
            </a:pPr>
            <a:r>
              <a:rPr lang="el-GR" sz="2100" b="1" dirty="0"/>
              <a:t>    </a:t>
            </a:r>
          </a:p>
          <a:p>
            <a:pPr>
              <a:buNone/>
            </a:pPr>
            <a:r>
              <a:rPr lang="el-GR" sz="2100" b="1" dirty="0"/>
              <a:t>    </a:t>
            </a:r>
            <a:r>
              <a:rPr lang="el-GR" sz="2100" b="1" dirty="0">
                <a:solidFill>
                  <a:srgbClr val="7030A0"/>
                </a:solidFill>
              </a:rPr>
              <a:t>Προσωπική </a:t>
            </a:r>
            <a:r>
              <a:rPr lang="el-GR" sz="2100" dirty="0">
                <a:solidFill>
                  <a:srgbClr val="7030A0"/>
                </a:solidFill>
              </a:rPr>
              <a:t>ενημέρωση του Δ/</a:t>
            </a:r>
            <a:r>
              <a:rPr lang="el-GR" sz="2100" dirty="0" err="1">
                <a:solidFill>
                  <a:srgbClr val="7030A0"/>
                </a:solidFill>
              </a:rPr>
              <a:t>ντή </a:t>
            </a:r>
            <a:r>
              <a:rPr lang="el-GR" sz="2100" dirty="0">
                <a:solidFill>
                  <a:srgbClr val="7030A0"/>
                </a:solidFill>
              </a:rPr>
              <a:t> για ιδιαίτερες συνθήκες  (οικογενειακά θέματα) ΑΝ ΤΟ ΚΡΙΝΕΤΕ ΣΚΟΠΙΜΟ.</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899592" y="-243408"/>
            <a:ext cx="8244408" cy="576064"/>
          </a:xfrm>
        </p:spPr>
        <p:txBody>
          <a:bodyPr>
            <a:normAutofit fontScale="90000"/>
          </a:bodyPr>
          <a:lstStyle/>
          <a:p>
            <a:r>
              <a:rPr lang="en-US" sz="2800" dirty="0"/>
              <a:t>   </a:t>
            </a:r>
            <a:r>
              <a:rPr lang="el-GR" sz="2800" dirty="0"/>
              <a:t>   </a:t>
            </a:r>
            <a:br>
              <a:rPr lang="el-GR" sz="2800" dirty="0"/>
            </a:br>
            <a:r>
              <a:rPr lang="el-GR" sz="2800" dirty="0"/>
              <a:t>          Πώς μπορώ να βοηθήσω το παιδί μου</a:t>
            </a:r>
            <a:r>
              <a:rPr lang="en-US" sz="2800" dirty="0"/>
              <a:t>;</a:t>
            </a:r>
            <a:br>
              <a:rPr lang="el-GR" sz="2800" dirty="0"/>
            </a:br>
            <a:endParaRPr lang="el-GR" sz="2800" dirty="0"/>
          </a:p>
        </p:txBody>
      </p:sp>
      <p:sp>
        <p:nvSpPr>
          <p:cNvPr id="2" name="1 - Θέση περιεχομένου"/>
          <p:cNvSpPr>
            <a:spLocks noGrp="1"/>
          </p:cNvSpPr>
          <p:nvPr>
            <p:ph idx="1"/>
          </p:nvPr>
        </p:nvSpPr>
        <p:spPr>
          <a:xfrm>
            <a:off x="899592" y="476672"/>
            <a:ext cx="8244408" cy="6381328"/>
          </a:xfrm>
        </p:spPr>
        <p:txBody>
          <a:bodyPr>
            <a:noAutofit/>
          </a:bodyPr>
          <a:lstStyle/>
          <a:p>
            <a:pPr marL="624078" lvl="0" indent="-514350">
              <a:buFont typeface="+mj-lt"/>
              <a:buAutoNum type="arabicPeriod"/>
            </a:pPr>
            <a:r>
              <a:rPr lang="el-GR" sz="2000" dirty="0"/>
              <a:t>Μαθαίνω το παιδί μου να αντιμετωπίζει τη σχολική ζωή με </a:t>
            </a:r>
            <a:r>
              <a:rPr lang="el-GR" sz="2000" b="1" dirty="0"/>
              <a:t>υπευθυνότητα – </a:t>
            </a:r>
            <a:r>
              <a:rPr lang="el-GR" sz="2000" b="1" dirty="0">
                <a:solidFill>
                  <a:srgbClr val="C00000"/>
                </a:solidFill>
              </a:rPr>
              <a:t>δεν το δικαιολογώ παντού και πάντα</a:t>
            </a:r>
            <a:r>
              <a:rPr lang="el-GR" sz="2000" b="1" dirty="0"/>
              <a:t>.</a:t>
            </a:r>
          </a:p>
          <a:p>
            <a:pPr marL="624078" lvl="0" indent="-514350">
              <a:buFont typeface="+mj-lt"/>
              <a:buAutoNum type="arabicPeriod"/>
            </a:pPr>
            <a:r>
              <a:rPr lang="el-GR" sz="2000" dirty="0"/>
              <a:t>Δεν θεωρώ το παιδί μου προέκταση του εαυτού μου.</a:t>
            </a:r>
          </a:p>
          <a:p>
            <a:pPr marL="624078" lvl="0" indent="-514350">
              <a:buFont typeface="+mj-lt"/>
              <a:buAutoNum type="arabicPeriod"/>
            </a:pPr>
            <a:r>
              <a:rPr lang="el-GR" sz="2000" dirty="0"/>
              <a:t>Εκτιμώ την προσπάθειά του και το </a:t>
            </a:r>
            <a:r>
              <a:rPr lang="el-GR" sz="2000" b="1" dirty="0"/>
              <a:t>επαινώ –</a:t>
            </a:r>
            <a:r>
              <a:rPr lang="el-GR" sz="2000" dirty="0"/>
              <a:t>                                   </a:t>
            </a:r>
            <a:r>
              <a:rPr lang="el-GR" sz="2000" b="1" dirty="0"/>
              <a:t>όχι βαθμοθηρία</a:t>
            </a:r>
            <a:r>
              <a:rPr lang="el-GR" sz="2000" dirty="0"/>
              <a:t>. </a:t>
            </a:r>
          </a:p>
          <a:p>
            <a:pPr marL="624078" lvl="0" indent="-514350">
              <a:buFont typeface="+mj-lt"/>
              <a:buAutoNum type="arabicPeriod"/>
            </a:pPr>
            <a:r>
              <a:rPr lang="el-GR" sz="2000" dirty="0"/>
              <a:t>Βάζω όριο στο Facebook, στο κινητό και TV –                                    </a:t>
            </a:r>
            <a:r>
              <a:rPr lang="el-GR" sz="2000" b="1" dirty="0"/>
              <a:t>όχι εξαρτήσεις</a:t>
            </a:r>
            <a:r>
              <a:rPr lang="el-GR" sz="2000" dirty="0"/>
              <a:t>. </a:t>
            </a:r>
          </a:p>
          <a:p>
            <a:pPr marL="624078" lvl="0" indent="-514350">
              <a:buFont typeface="+mj-lt"/>
              <a:buAutoNum type="arabicPeriod"/>
            </a:pPr>
            <a:r>
              <a:rPr lang="el-GR" sz="2000" dirty="0"/>
              <a:t>Το προτρέπω να </a:t>
            </a:r>
            <a:r>
              <a:rPr lang="el-GR" sz="2000" b="1" dirty="0"/>
              <a:t>συνεργάζεται με άλλους </a:t>
            </a:r>
            <a:r>
              <a:rPr lang="el-GR" sz="2000" dirty="0"/>
              <a:t>–                                      </a:t>
            </a:r>
            <a:r>
              <a:rPr lang="el-GR" sz="2000" b="1" dirty="0"/>
              <a:t>όχι  «εαυτούλης». </a:t>
            </a:r>
          </a:p>
          <a:p>
            <a:pPr marL="624078" lvl="0" indent="-514350">
              <a:buFont typeface="+mj-lt"/>
              <a:buAutoNum type="arabicPeriod"/>
            </a:pPr>
            <a:r>
              <a:rPr lang="el-GR" sz="2000" dirty="0"/>
              <a:t>Το μαθαίνω να έχει  </a:t>
            </a:r>
            <a:r>
              <a:rPr lang="el-GR" sz="2000" b="1" dirty="0"/>
              <a:t>σωστές προσδοκίες </a:t>
            </a:r>
            <a:r>
              <a:rPr lang="el-GR" sz="2000" dirty="0"/>
              <a:t>–                                            όχι «ροζ σύννεφα», «ό,τι λάμπει δεν είναι χρυσός…».</a:t>
            </a:r>
          </a:p>
          <a:p>
            <a:pPr marL="624078" lvl="0" indent="-514350">
              <a:buFont typeface="+mj-lt"/>
              <a:buAutoNum type="arabicPeriod"/>
            </a:pPr>
            <a:r>
              <a:rPr lang="el-GR" sz="2000" dirty="0"/>
              <a:t>Καλλιεργώ στο παιδί ενδιαφέροντα </a:t>
            </a:r>
            <a:r>
              <a:rPr lang="el-GR" sz="2000" u="sng" dirty="0"/>
              <a:t>και </a:t>
            </a:r>
            <a:r>
              <a:rPr lang="el-GR" sz="2000" dirty="0"/>
              <a:t>εκτός σχολείου – </a:t>
            </a:r>
            <a:r>
              <a:rPr lang="el-GR" sz="2000" b="1" dirty="0"/>
              <a:t>όχι μόνον μαθήματα </a:t>
            </a:r>
            <a:r>
              <a:rPr lang="el-GR" sz="2000" dirty="0"/>
              <a:t>(πχ. απογευματινές δραστηριότητες).</a:t>
            </a:r>
          </a:p>
          <a:p>
            <a:pPr marL="624078" lvl="0" indent="-514350">
              <a:buFont typeface="+mj-lt"/>
              <a:buAutoNum type="arabicPeriod"/>
            </a:pPr>
            <a:r>
              <a:rPr lang="el-GR" sz="2000" b="1" dirty="0"/>
              <a:t>Συζητώ με το παιδί μου </a:t>
            </a:r>
            <a:r>
              <a:rPr lang="el-GR" sz="2000" dirty="0"/>
              <a:t>τα θέματα </a:t>
            </a:r>
            <a:r>
              <a:rPr lang="el-GR" sz="2000" b="1" dirty="0"/>
              <a:t>που το ΑΦΟΡΟΥΝ</a:t>
            </a:r>
            <a:r>
              <a:rPr lang="el-GR" sz="2000" dirty="0"/>
              <a:t>.</a:t>
            </a:r>
          </a:p>
          <a:p>
            <a:pPr marL="624078" lvl="0" indent="-514350">
              <a:buFont typeface="+mj-lt"/>
              <a:buAutoNum type="arabicPeriod"/>
            </a:pPr>
            <a:r>
              <a:rPr lang="el-GR" sz="2000" dirty="0"/>
              <a:t>Προωθώ την </a:t>
            </a:r>
            <a:r>
              <a:rPr lang="el-GR" sz="2000" b="1" dirty="0"/>
              <a:t>αυτοεκτίμηση,</a:t>
            </a:r>
            <a:r>
              <a:rPr lang="el-GR" sz="2000" dirty="0"/>
              <a:t> όχι τον κομπασμό/αυταρέσκεια.</a:t>
            </a:r>
          </a:p>
          <a:p>
            <a:pPr marL="624078" lvl="0" indent="-514350">
              <a:buFont typeface="+mj-lt"/>
              <a:buAutoNum type="arabicPeriod"/>
            </a:pPr>
            <a:r>
              <a:rPr lang="el-GR" sz="2000" dirty="0"/>
              <a:t>Είμαι </a:t>
            </a:r>
            <a:r>
              <a:rPr lang="el-GR" sz="2000" b="1" dirty="0"/>
              <a:t>γονέας</a:t>
            </a:r>
            <a:r>
              <a:rPr lang="el-GR" sz="2000" dirty="0"/>
              <a:t> του, όχι φίλος του. </a:t>
            </a:r>
            <a:endParaRPr lang="en-US" sz="2000" dirty="0"/>
          </a:p>
          <a:p>
            <a:pPr marL="624078" lvl="0" indent="-514350">
              <a:buFont typeface="+mj-lt"/>
              <a:buAutoNum type="arabicPeriod"/>
            </a:pPr>
            <a:endParaRPr lang="el-GR"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649" y="0"/>
            <a:ext cx="7130752" cy="1196752"/>
          </a:xfrm>
        </p:spPr>
        <p:txBody>
          <a:bodyPr>
            <a:normAutofit/>
          </a:bodyPr>
          <a:lstStyle/>
          <a:p>
            <a:r>
              <a:rPr lang="el-GR" sz="3200" dirty="0"/>
              <a:t>Σας παρακαλούμε για τα εξής</a:t>
            </a:r>
            <a:r>
              <a:rPr lang="en-US" sz="3200" dirty="0"/>
              <a:t>:</a:t>
            </a:r>
            <a:endParaRPr lang="el-GR" sz="3200" b="1" dirty="0"/>
          </a:p>
        </p:txBody>
      </p:sp>
      <p:sp>
        <p:nvSpPr>
          <p:cNvPr id="3" name="2 - Θέση περιεχομένου"/>
          <p:cNvSpPr>
            <a:spLocks noGrp="1"/>
          </p:cNvSpPr>
          <p:nvPr>
            <p:ph idx="1"/>
          </p:nvPr>
        </p:nvSpPr>
        <p:spPr>
          <a:xfrm>
            <a:off x="1259632" y="764704"/>
            <a:ext cx="7884367" cy="6093296"/>
          </a:xfrm>
        </p:spPr>
        <p:txBody>
          <a:bodyPr>
            <a:normAutofit/>
          </a:bodyPr>
          <a:lstStyle/>
          <a:p>
            <a:pPr marL="624078" indent="-514350">
              <a:buNone/>
            </a:pPr>
            <a:r>
              <a:rPr lang="el-GR" sz="2000" b="1" dirty="0"/>
              <a:t>ΤΟ  ΣΥΝΤΟΜΟΤΕΡΟ </a:t>
            </a:r>
          </a:p>
          <a:p>
            <a:pPr marL="624078" indent="-514350">
              <a:buNone/>
            </a:pPr>
            <a:endParaRPr lang="el-GR" sz="2000" b="1" dirty="0"/>
          </a:p>
          <a:p>
            <a:pPr marL="624078" indent="-514350"/>
            <a:r>
              <a:rPr lang="el-GR" sz="2000" dirty="0"/>
              <a:t>Ατομικό Δελτίο Υγείας (ΑΔΥΜ) </a:t>
            </a:r>
            <a:r>
              <a:rPr lang="el-GR" sz="2000" b="1" dirty="0">
                <a:solidFill>
                  <a:srgbClr val="C00000"/>
                </a:solidFill>
              </a:rPr>
              <a:t>από τον Γιατρό  </a:t>
            </a:r>
            <a:r>
              <a:rPr lang="el-GR" sz="2000" dirty="0"/>
              <a:t>για τη Γυμναστική.</a:t>
            </a:r>
          </a:p>
          <a:p>
            <a:pPr marL="109728" indent="0">
              <a:buNone/>
            </a:pPr>
            <a:endParaRPr lang="en-US" sz="2000" dirty="0"/>
          </a:p>
          <a:p>
            <a:pPr marL="624078" indent="-514350"/>
            <a:r>
              <a:rPr lang="el-GR" sz="2000" dirty="0" err="1"/>
              <a:t>Δικ</a:t>
            </a:r>
            <a:r>
              <a:rPr lang="el-GR" sz="2000" dirty="0"/>
              <a:t>. Αποφάσεις για ρύθμιση της Επιμέλειας.</a:t>
            </a:r>
          </a:p>
          <a:p>
            <a:pPr marL="109728" indent="0">
              <a:buNone/>
            </a:pPr>
            <a:endParaRPr lang="el-GR" sz="2000" dirty="0"/>
          </a:p>
          <a:p>
            <a:r>
              <a:rPr lang="el-GR" sz="2000" b="1" dirty="0"/>
              <a:t>    Ενημερώστε μας </a:t>
            </a:r>
            <a:r>
              <a:rPr lang="el-GR" sz="2000" dirty="0"/>
              <a:t>για </a:t>
            </a:r>
            <a:r>
              <a:rPr lang="el-GR" sz="2000" b="1" dirty="0">
                <a:solidFill>
                  <a:srgbClr val="C00000"/>
                </a:solidFill>
              </a:rPr>
              <a:t>προβλήματα υγείας /</a:t>
            </a:r>
            <a:r>
              <a:rPr lang="el-GR" sz="2000" dirty="0"/>
              <a:t> απαιτούμενη  </a:t>
            </a:r>
            <a:r>
              <a:rPr lang="el-GR" sz="2000" b="1" dirty="0">
                <a:solidFill>
                  <a:srgbClr val="C00000"/>
                </a:solidFill>
              </a:rPr>
              <a:t>    φαρμακευτική αγωγή</a:t>
            </a:r>
            <a:r>
              <a:rPr lang="el-GR" sz="2000" dirty="0"/>
              <a:t>.</a:t>
            </a:r>
          </a:p>
          <a:p>
            <a:pPr marL="0" indent="0">
              <a:buNone/>
            </a:pPr>
            <a:endParaRPr lang="el-GR" sz="2000" dirty="0"/>
          </a:p>
          <a:p>
            <a:r>
              <a:rPr lang="el-GR" sz="2000" dirty="0"/>
              <a:t>    </a:t>
            </a:r>
            <a:r>
              <a:rPr lang="el-GR" sz="2000" b="1" dirty="0"/>
              <a:t>Ενημερώστε</a:t>
            </a:r>
            <a:r>
              <a:rPr lang="el-GR" sz="2000" dirty="0"/>
              <a:t> </a:t>
            </a:r>
            <a:r>
              <a:rPr lang="el-GR" sz="2000" b="1" dirty="0"/>
              <a:t>προσωπικά</a:t>
            </a:r>
            <a:r>
              <a:rPr lang="el-GR" sz="2000" dirty="0"/>
              <a:t> </a:t>
            </a:r>
            <a:r>
              <a:rPr lang="el-GR" sz="2000" b="1" dirty="0"/>
              <a:t>τον Δ/</a:t>
            </a:r>
            <a:r>
              <a:rPr lang="el-GR" sz="2000" b="1" dirty="0" err="1"/>
              <a:t>ντή</a:t>
            </a:r>
            <a:r>
              <a:rPr lang="el-GR" sz="2000" b="1" dirty="0"/>
              <a:t>  </a:t>
            </a:r>
            <a:r>
              <a:rPr lang="el-GR" sz="2000" dirty="0"/>
              <a:t>για ιδιαίτερα θέματα.</a:t>
            </a:r>
          </a:p>
          <a:p>
            <a:endParaRPr lang="el-GR" sz="2000" dirty="0"/>
          </a:p>
          <a:p>
            <a:r>
              <a:rPr lang="el-GR" sz="2000" b="1" dirty="0"/>
              <a:t>    Μιλήστε στα παιδιά </a:t>
            </a:r>
            <a:r>
              <a:rPr lang="el-GR" sz="2000" dirty="0"/>
              <a:t>για το πώς θα είναι </a:t>
            </a:r>
            <a:r>
              <a:rPr lang="el-GR" sz="2000" b="1" dirty="0"/>
              <a:t>συνεπή και υπεύθυνα</a:t>
            </a:r>
            <a:r>
              <a:rPr lang="el-GR" sz="2000" dirty="0"/>
              <a:t>.</a:t>
            </a:r>
          </a:p>
          <a:p>
            <a:pPr>
              <a:buNone/>
            </a:pPr>
            <a:endParaRPr lang="el-G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assily Kandinsky: Αφιέρωμα στον ζωγράφο που έκανε την ζωή μας ...">
            <a:extLst>
              <a:ext uri="{FF2B5EF4-FFF2-40B4-BE49-F238E27FC236}">
                <a16:creationId xmlns:a16="http://schemas.microsoft.com/office/drawing/2014/main" id="{E8B6089D-5B39-4387-A8BD-E17C6634CE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3645024"/>
            <a:ext cx="5405225" cy="3212976"/>
          </a:xfrm>
          <a:prstGeom prst="rect">
            <a:avLst/>
          </a:prstGeom>
          <a:noFill/>
          <a:extLst>
            <a:ext uri="{909E8E84-426E-40DD-AFC4-6F175D3DCCD1}">
              <a14:hiddenFill xmlns:a14="http://schemas.microsoft.com/office/drawing/2010/main">
                <a:solidFill>
                  <a:srgbClr val="FFFFFF"/>
                </a:solidFill>
              </a14:hiddenFill>
            </a:ext>
          </a:extLst>
        </p:spPr>
      </p:pic>
      <p:pic>
        <p:nvPicPr>
          <p:cNvPr id="2" name="Εικόνα 1">
            <a:extLst>
              <a:ext uri="{FF2B5EF4-FFF2-40B4-BE49-F238E27FC236}">
                <a16:creationId xmlns:a16="http://schemas.microsoft.com/office/drawing/2014/main" id="{5D83D26C-2873-45FF-8DB3-8B1C4A153E83}"/>
              </a:ext>
            </a:extLst>
          </p:cNvPr>
          <p:cNvPicPr>
            <a:picLocks noChangeAspect="1"/>
          </p:cNvPicPr>
          <p:nvPr/>
        </p:nvPicPr>
        <p:blipFill>
          <a:blip r:embed="rId3" cstate="print"/>
          <a:stretch>
            <a:fillRect/>
          </a:stretch>
        </p:blipFill>
        <p:spPr>
          <a:xfrm>
            <a:off x="793638" y="1140346"/>
            <a:ext cx="8332151" cy="2283034"/>
          </a:xfrm>
          <a:prstGeom prst="rect">
            <a:avLst/>
          </a:prstGeom>
        </p:spPr>
      </p:pic>
    </p:spTree>
    <p:extLst>
      <p:ext uri="{BB962C8B-B14F-4D97-AF65-F5344CB8AC3E}">
        <p14:creationId xmlns:p14="http://schemas.microsoft.com/office/powerpoint/2010/main" val="3091437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71600" y="1052736"/>
            <a:ext cx="7562801" cy="4858486"/>
          </a:xfrm>
        </p:spPr>
        <p:txBody>
          <a:bodyPr>
            <a:normAutofit/>
          </a:bodyPr>
          <a:lstStyle/>
          <a:p>
            <a:pPr algn="ctr">
              <a:buNone/>
            </a:pPr>
            <a:endParaRPr lang="el-GR" sz="4000" dirty="0">
              <a:solidFill>
                <a:srgbClr val="0070C0"/>
              </a:solidFill>
              <a:latin typeface="Century Gothic" panose="020B0502020202020204" pitchFamily="34" charset="0"/>
            </a:endParaRPr>
          </a:p>
          <a:p>
            <a:pPr algn="ctr">
              <a:buNone/>
            </a:pPr>
            <a:r>
              <a:rPr lang="el-GR" sz="4000" dirty="0">
                <a:solidFill>
                  <a:srgbClr val="0070C0"/>
                </a:solidFill>
                <a:latin typeface="Century Gothic" panose="020B0502020202020204" pitchFamily="34" charset="0"/>
              </a:rPr>
              <a:t>ΚΑΛΗ ΣΧΟΛΙΚΗ ΧΡΟΝΙΑ</a:t>
            </a:r>
          </a:p>
          <a:p>
            <a:pPr algn="ctr">
              <a:buNone/>
            </a:pPr>
            <a:r>
              <a:rPr lang="el-GR" sz="4000" dirty="0">
                <a:solidFill>
                  <a:srgbClr val="0070C0"/>
                </a:solidFill>
                <a:latin typeface="Century Gothic" panose="020B0502020202020204" pitchFamily="34" charset="0"/>
              </a:rPr>
              <a:t>ΜΕ ΣΥΝΕΡΓΑΣΙΑ, </a:t>
            </a:r>
          </a:p>
          <a:p>
            <a:pPr algn="ctr">
              <a:buNone/>
            </a:pPr>
            <a:r>
              <a:rPr lang="el-GR" sz="4000" dirty="0">
                <a:solidFill>
                  <a:srgbClr val="0070C0"/>
                </a:solidFill>
                <a:latin typeface="Century Gothic" panose="020B0502020202020204" pitchFamily="34" charset="0"/>
              </a:rPr>
              <a:t>ΑΛΛΗΛΟΣΕΒΑΣΜΟ,ΠΡΟΟΔΟ !</a:t>
            </a:r>
          </a:p>
          <a:p>
            <a:pPr algn="ctr">
              <a:buNone/>
            </a:pPr>
            <a:endParaRPr lang="el-GR" sz="4000" dirty="0">
              <a:sym typeface="Wingdings"/>
            </a:endParaRPr>
          </a:p>
          <a:p>
            <a:pPr algn="ctr">
              <a:buNone/>
            </a:pPr>
            <a:r>
              <a:rPr lang="el-GR" sz="4000" dirty="0">
                <a:sym typeface="Wingdings"/>
              </a:rPr>
              <a:t> </a:t>
            </a:r>
            <a:endParaRPr lang="el-GR"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75656" y="-315416"/>
            <a:ext cx="7668343" cy="1152128"/>
          </a:xfrm>
        </p:spPr>
        <p:txBody>
          <a:bodyPr>
            <a:normAutofit fontScale="90000"/>
          </a:bodyPr>
          <a:lstStyle/>
          <a:p>
            <a:br>
              <a:rPr lang="el-GR" dirty="0"/>
            </a:br>
            <a:r>
              <a:rPr lang="el-GR" dirty="0"/>
              <a:t>   </a:t>
            </a:r>
            <a:r>
              <a:rPr lang="el-GR" b="1" dirty="0"/>
              <a:t>ΤΙ  ΑΛΛΑΖΕΙ  ΣΤΟ  ΓΥΜΝΑΣΙΟ;</a:t>
            </a:r>
          </a:p>
        </p:txBody>
      </p:sp>
      <p:sp>
        <p:nvSpPr>
          <p:cNvPr id="3" name="2 - Θέση περιεχομένου"/>
          <p:cNvSpPr>
            <a:spLocks noGrp="1"/>
          </p:cNvSpPr>
          <p:nvPr>
            <p:ph idx="1"/>
          </p:nvPr>
        </p:nvSpPr>
        <p:spPr>
          <a:xfrm>
            <a:off x="755577" y="1124744"/>
            <a:ext cx="8208912" cy="5616624"/>
          </a:xfrm>
        </p:spPr>
        <p:txBody>
          <a:bodyPr>
            <a:normAutofit fontScale="92500"/>
          </a:bodyPr>
          <a:lstStyle/>
          <a:p>
            <a:r>
              <a:rPr lang="el-GR" sz="2400" dirty="0"/>
              <a:t>Το παιδί – έφηβος/η  αποκτά περισσότερες </a:t>
            </a:r>
            <a:r>
              <a:rPr lang="en-US" sz="2400" dirty="0"/>
              <a:t>“</a:t>
            </a:r>
            <a:r>
              <a:rPr lang="el-GR" sz="2400" dirty="0"/>
              <a:t>ευθύνες</a:t>
            </a:r>
            <a:r>
              <a:rPr lang="en-US" sz="2400" dirty="0"/>
              <a:t>” </a:t>
            </a:r>
            <a:r>
              <a:rPr lang="el-GR" sz="2400" dirty="0"/>
              <a:t>και υποχρεώσεις – </a:t>
            </a:r>
            <a:r>
              <a:rPr lang="el-GR" sz="2400" b="1" dirty="0"/>
              <a:t>σταδιακά </a:t>
            </a:r>
            <a:r>
              <a:rPr lang="en-US" sz="2400" b="1" dirty="0"/>
              <a:t> </a:t>
            </a:r>
            <a:r>
              <a:rPr lang="el-GR" sz="2400" b="1" dirty="0"/>
              <a:t>αυτονομείται.  </a:t>
            </a:r>
          </a:p>
          <a:p>
            <a:pPr marL="0" indent="0">
              <a:buNone/>
            </a:pPr>
            <a:r>
              <a:rPr lang="el-GR" sz="2400" b="1" dirty="0"/>
              <a:t>   π.χ. Ακολουθεί το πρόγραμμα</a:t>
            </a:r>
          </a:p>
          <a:p>
            <a:pPr marL="0" indent="0">
              <a:buNone/>
            </a:pPr>
            <a:r>
              <a:rPr lang="el-GR" sz="2400" b="1" dirty="0"/>
              <a:t>   π.χ. Είναι υπεύθυνο για την προετοιμασία των μαθημάτων </a:t>
            </a:r>
            <a:endParaRPr lang="en-US" sz="2400" b="1" dirty="0"/>
          </a:p>
          <a:p>
            <a:pPr marL="0" indent="0">
              <a:buNone/>
            </a:pPr>
            <a:r>
              <a:rPr lang="el-GR" sz="2400" b="1" dirty="0"/>
              <a:t>   π.χ. Δεν ξεχνά τη δήλωση για την εκδρομή</a:t>
            </a:r>
          </a:p>
          <a:p>
            <a:pPr marL="0" indent="0">
              <a:buNone/>
            </a:pPr>
            <a:r>
              <a:rPr lang="el-GR" sz="2400" b="1" dirty="0"/>
              <a:t>   π.χ. Δεν κάνει  απουσίες</a:t>
            </a:r>
            <a:endParaRPr lang="en-US" sz="2400" b="1" dirty="0"/>
          </a:p>
          <a:p>
            <a:r>
              <a:rPr lang="el-GR" sz="2400" dirty="0"/>
              <a:t>Πολλοί διδάσκοντες - διαφορετικότητα.</a:t>
            </a:r>
            <a:endParaRPr lang="en-US" sz="2400" dirty="0"/>
          </a:p>
          <a:p>
            <a:endParaRPr lang="el-GR" sz="2400" dirty="0"/>
          </a:p>
          <a:p>
            <a:r>
              <a:rPr lang="el-GR" sz="2400" dirty="0"/>
              <a:t>Καινούργια μαθήματα/γνώσεις.</a:t>
            </a:r>
          </a:p>
          <a:p>
            <a:pPr>
              <a:buNone/>
            </a:pPr>
            <a:endParaRPr lang="el-GR" sz="2400" dirty="0"/>
          </a:p>
          <a:p>
            <a:r>
              <a:rPr lang="el-GR" sz="2400" dirty="0"/>
              <a:t>Προβλέπονται </a:t>
            </a:r>
            <a:r>
              <a:rPr lang="el-GR" sz="2400" b="1" dirty="0"/>
              <a:t>παιδαγωγικά μέτρα</a:t>
            </a:r>
            <a:r>
              <a:rPr lang="en-US" sz="2400" dirty="0"/>
              <a:t>,</a:t>
            </a:r>
            <a:r>
              <a:rPr lang="el-GR" sz="2400" dirty="0"/>
              <a:t> σύμφωνα με τη  </a:t>
            </a:r>
            <a:r>
              <a:rPr lang="el-GR" sz="2400" b="1" dirty="0"/>
              <a:t>νομοθεσία.</a:t>
            </a:r>
          </a:p>
          <a:p>
            <a:pPr>
              <a:buNone/>
            </a:pPr>
            <a:endParaRPr lang="el-GR" sz="2400" dirty="0"/>
          </a:p>
          <a:p>
            <a:pP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45201" y="116632"/>
            <a:ext cx="6875271" cy="1788368"/>
          </a:xfrm>
        </p:spPr>
        <p:txBody>
          <a:bodyPr>
            <a:normAutofit/>
          </a:bodyPr>
          <a:lstStyle/>
          <a:p>
            <a:r>
              <a:rPr lang="el-GR" sz="3200" b="1" dirty="0"/>
              <a:t>  ΩΡΑΡΙΟ  και  ΠΡΟΓΡΑΜΜΑ </a:t>
            </a:r>
          </a:p>
        </p:txBody>
      </p:sp>
      <p:sp>
        <p:nvSpPr>
          <p:cNvPr id="3" name="2 - Θέση περιεχομένου"/>
          <p:cNvSpPr>
            <a:spLocks noGrp="1"/>
          </p:cNvSpPr>
          <p:nvPr>
            <p:ph idx="1"/>
          </p:nvPr>
        </p:nvSpPr>
        <p:spPr>
          <a:xfrm>
            <a:off x="1259632" y="1124744"/>
            <a:ext cx="7884367" cy="5733256"/>
          </a:xfrm>
        </p:spPr>
        <p:txBody>
          <a:bodyPr>
            <a:normAutofit/>
          </a:bodyPr>
          <a:lstStyle/>
          <a:p>
            <a:r>
              <a:rPr lang="el-GR" sz="2400" dirty="0">
                <a:solidFill>
                  <a:srgbClr val="FF0000"/>
                </a:solidFill>
              </a:rPr>
              <a:t>33 ώρες/ εβδομάδα  </a:t>
            </a:r>
            <a:r>
              <a:rPr lang="en-US" sz="2400" dirty="0"/>
              <a:t>(</a:t>
            </a:r>
            <a:r>
              <a:rPr lang="en-US" sz="2400" b="1" dirty="0"/>
              <a:t>0</a:t>
            </a:r>
            <a:r>
              <a:rPr lang="el-GR" sz="2400" b="1" dirty="0"/>
              <a:t>8.15 – 13.2</a:t>
            </a:r>
            <a:r>
              <a:rPr lang="en-US" sz="2400" b="1" dirty="0"/>
              <a:t>0</a:t>
            </a:r>
            <a:r>
              <a:rPr lang="el-GR" sz="2400" b="1" dirty="0"/>
              <a:t>  ή  14.05</a:t>
            </a:r>
            <a:r>
              <a:rPr lang="en-US" sz="2400" b="1" dirty="0"/>
              <a:t>).</a:t>
            </a:r>
            <a:endParaRPr lang="el-GR" sz="2400" b="1" dirty="0"/>
          </a:p>
          <a:p>
            <a:r>
              <a:rPr lang="el-GR" sz="2400" dirty="0"/>
              <a:t>Τρία 7ωρα και δύο 6ωρα (για την </a:t>
            </a:r>
            <a:r>
              <a:rPr lang="el-GR" sz="2400" dirty="0" err="1"/>
              <a:t>Α’τάξη</a:t>
            </a:r>
            <a:r>
              <a:rPr lang="el-GR" sz="2400" dirty="0"/>
              <a:t>).</a:t>
            </a:r>
            <a:endParaRPr lang="en-US" sz="2400" dirty="0"/>
          </a:p>
          <a:p>
            <a:endParaRPr lang="el-GR" sz="2400" dirty="0"/>
          </a:p>
          <a:p>
            <a:r>
              <a:rPr lang="el-GR" sz="2400" dirty="0"/>
              <a:t>Περίπτωση να σχολάσουν νωρίτερα</a:t>
            </a:r>
            <a:r>
              <a:rPr lang="en-US" sz="2400" dirty="0"/>
              <a:t> </a:t>
            </a:r>
            <a:r>
              <a:rPr lang="el-GR" sz="2400" dirty="0"/>
              <a:t>–                                </a:t>
            </a:r>
            <a:r>
              <a:rPr lang="el-GR" sz="2400" b="1" dirty="0"/>
              <a:t>θα ενημερώνεστε με </a:t>
            </a:r>
            <a:r>
              <a:rPr lang="en-US" sz="2400" b="1" dirty="0"/>
              <a:t>e-mail</a:t>
            </a:r>
            <a:r>
              <a:rPr lang="el-GR" sz="2400" b="1" dirty="0"/>
              <a:t>                                      (αποφεύγεται </a:t>
            </a:r>
            <a:r>
              <a:rPr lang="en-US" sz="2400" b="1" dirty="0"/>
              <a:t> </a:t>
            </a:r>
            <a:r>
              <a:rPr lang="el-GR" sz="2400" b="1" dirty="0"/>
              <a:t>στην  Α’  Γυμνασίου).</a:t>
            </a:r>
            <a:endParaRPr lang="en-US" sz="2400" b="1" dirty="0"/>
          </a:p>
          <a:p>
            <a:r>
              <a:rPr lang="el-GR" sz="2400" dirty="0"/>
              <a:t>Κενά</a:t>
            </a:r>
            <a:r>
              <a:rPr lang="en-US" sz="2400" dirty="0"/>
              <a:t> – </a:t>
            </a:r>
            <a:r>
              <a:rPr lang="el-GR" sz="2400" b="1" dirty="0"/>
              <a:t>αναπληρώσεις</a:t>
            </a:r>
            <a:r>
              <a:rPr lang="el-GR" sz="2400" dirty="0"/>
              <a:t>.</a:t>
            </a:r>
            <a:endParaRPr lang="en-US" sz="2400" dirty="0"/>
          </a:p>
          <a:p>
            <a:endParaRPr lang="en-US" sz="2400" dirty="0"/>
          </a:p>
          <a:p>
            <a:r>
              <a:rPr lang="el-GR" sz="2400" dirty="0"/>
              <a:t>Το Πρόγραμμα ενίοτε τροποποιείται. </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idx="1"/>
          </p:nvPr>
        </p:nvSpPr>
        <p:spPr>
          <a:xfrm>
            <a:off x="457200" y="333375"/>
            <a:ext cx="8229600" cy="6048375"/>
          </a:xfrm>
        </p:spPr>
        <p:txBody>
          <a:bodyPr>
            <a:normAutofit/>
          </a:bodyPr>
          <a:lstStyle/>
          <a:p>
            <a:pPr>
              <a:buNone/>
            </a:pPr>
            <a:r>
              <a:rPr lang="el-GR" sz="2400" dirty="0"/>
              <a:t>                            </a:t>
            </a:r>
            <a:r>
              <a:rPr lang="el-GR" sz="1800" b="1" dirty="0"/>
              <a:t>ΜΑΘΗΜΑΤΑ   Α’   ΓΥΜΝΑΣΙΟΥ</a:t>
            </a:r>
          </a:p>
          <a:p>
            <a:pPr>
              <a:buNone/>
            </a:pPr>
            <a:endParaRPr lang="el-GR" sz="2400" dirty="0"/>
          </a:p>
        </p:txBody>
      </p:sp>
      <p:sp>
        <p:nvSpPr>
          <p:cNvPr id="4" name="Rectangle 1">
            <a:extLst>
              <a:ext uri="{FF2B5EF4-FFF2-40B4-BE49-F238E27FC236}">
                <a16:creationId xmlns:a16="http://schemas.microsoft.com/office/drawing/2014/main" id="{99F52F6A-4ED8-4D05-8B19-E6484EE58D9B}"/>
              </a:ext>
            </a:extLst>
          </p:cNvPr>
          <p:cNvSpPr>
            <a:spLocks noChangeArrowheads="1"/>
          </p:cNvSpPr>
          <p:nvPr/>
        </p:nvSpPr>
        <p:spPr bwMode="auto">
          <a:xfrm>
            <a:off x="2581106" y="22459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3" name="Πίνακας 2">
            <a:extLst>
              <a:ext uri="{FF2B5EF4-FFF2-40B4-BE49-F238E27FC236}">
                <a16:creationId xmlns:a16="http://schemas.microsoft.com/office/drawing/2014/main" id="{FCEF079B-E7BD-4762-B1E3-9F0F41795027}"/>
              </a:ext>
            </a:extLst>
          </p:cNvPr>
          <p:cNvGraphicFramePr>
            <a:graphicFrameLocks noGrp="1"/>
          </p:cNvGraphicFramePr>
          <p:nvPr>
            <p:extLst>
              <p:ext uri="{D42A27DB-BD31-4B8C-83A1-F6EECF244321}">
                <p14:modId xmlns:p14="http://schemas.microsoft.com/office/powerpoint/2010/main" val="672650662"/>
              </p:ext>
            </p:extLst>
          </p:nvPr>
        </p:nvGraphicFramePr>
        <p:xfrm>
          <a:off x="0" y="0"/>
          <a:ext cx="9144000" cy="6857998"/>
        </p:xfrm>
        <a:graphic>
          <a:graphicData uri="http://schemas.openxmlformats.org/drawingml/2006/table">
            <a:tbl>
              <a:tblPr firstRow="1" firstCol="1" bandRow="1"/>
              <a:tblGrid>
                <a:gridCol w="6169903">
                  <a:extLst>
                    <a:ext uri="{9D8B030D-6E8A-4147-A177-3AD203B41FA5}">
                      <a16:colId xmlns:a16="http://schemas.microsoft.com/office/drawing/2014/main" val="3382560278"/>
                    </a:ext>
                  </a:extLst>
                </a:gridCol>
                <a:gridCol w="563065">
                  <a:extLst>
                    <a:ext uri="{9D8B030D-6E8A-4147-A177-3AD203B41FA5}">
                      <a16:colId xmlns:a16="http://schemas.microsoft.com/office/drawing/2014/main" val="225920585"/>
                    </a:ext>
                  </a:extLst>
                </a:gridCol>
                <a:gridCol w="2411032">
                  <a:extLst>
                    <a:ext uri="{9D8B030D-6E8A-4147-A177-3AD203B41FA5}">
                      <a16:colId xmlns:a16="http://schemas.microsoft.com/office/drawing/2014/main" val="1501860241"/>
                    </a:ext>
                  </a:extLst>
                </a:gridCol>
              </a:tblGrid>
              <a:tr h="286696">
                <a:tc>
                  <a:txBody>
                    <a:bodyPr/>
                    <a:lstStyle/>
                    <a:p>
                      <a:pPr>
                        <a:lnSpc>
                          <a:spcPct val="106000"/>
                        </a:lnSpc>
                        <a:spcAft>
                          <a:spcPts val="800"/>
                        </a:spcAft>
                      </a:pPr>
                      <a:r>
                        <a:rPr lang="el-GR" sz="900" b="1" kern="120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ΜΑΘΗΜΑ </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6000"/>
                        </a:lnSpc>
                        <a:spcAft>
                          <a:spcPts val="800"/>
                        </a:spcAft>
                      </a:pPr>
                      <a:r>
                        <a:rPr lang="el-GR" sz="900" b="1" kern="120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ΩΡΕΣ</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6000"/>
                        </a:lnSpc>
                        <a:spcAft>
                          <a:spcPts val="800"/>
                        </a:spcAft>
                      </a:pPr>
                      <a:r>
                        <a:rPr lang="el-GR" sz="900" b="1" kern="120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ΟΜΑΔΑ</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333096885"/>
                  </a:ext>
                </a:extLst>
              </a:tr>
              <a:tr h="646106">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Νεοελληνική Γλώσσα και Γραμματεία  (Γλωσσική Διδασκαλία και Νεοελληνική Λογοτεχνία).</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5</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rowSpan="7">
                  <a:txBody>
                    <a:bodyPr/>
                    <a:lstStyle/>
                    <a:p>
                      <a:pPr algn="ctr">
                        <a:lnSpc>
                          <a:spcPct val="106000"/>
                        </a:lnSpc>
                        <a:spcAft>
                          <a:spcPts val="800"/>
                        </a:spcAft>
                      </a:pPr>
                      <a:r>
                        <a:rPr lang="el-GR" sz="1000" b="1" kern="1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Α</a:t>
                      </a:r>
                      <a:endParaRPr lang="el-GR" sz="7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el-GR" sz="1000" b="1" kern="1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1 ωριαία γραπτή δοκιμασία ανά τετράμηνο</a:t>
                      </a:r>
                      <a:endParaRPr lang="el-GR" sz="7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el-GR" sz="1000" b="1" kern="1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l-GR" sz="7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el-GR" sz="1000" b="1" kern="1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Εξετάζονται γραπτά τον Ιούνιο</a:t>
                      </a:r>
                      <a:endParaRPr lang="el-G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262713438"/>
                  </a:ext>
                </a:extLst>
              </a:tr>
              <a:tr h="608018">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Αρχαία Ελληνική Γλώσσα και Γραμματεία, </a:t>
                      </a:r>
                      <a:r>
                        <a:rPr lang="el-GR" sz="9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(Αρχαία Ελληνική Γλώσσα και Αρχαία Ελληνικά Κείμενα από Μετάφραση).</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4</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vMerge="1">
                  <a:txBody>
                    <a:bodyPr/>
                    <a:lstStyle/>
                    <a:p>
                      <a:endParaRPr lang="el-GR"/>
                    </a:p>
                  </a:txBody>
                  <a:tcPr/>
                </a:tc>
                <a:extLst>
                  <a:ext uri="{0D108BD9-81ED-4DB2-BD59-A6C34878D82A}">
                    <a16:rowId xmlns:a16="http://schemas.microsoft.com/office/drawing/2014/main" val="2909939684"/>
                  </a:ext>
                </a:extLst>
              </a:tr>
              <a:tr h="314397">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Ιστορία.</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vMerge="1">
                  <a:txBody>
                    <a:bodyPr/>
                    <a:lstStyle/>
                    <a:p>
                      <a:endParaRPr lang="el-GR"/>
                    </a:p>
                  </a:txBody>
                  <a:tcPr/>
                </a:tc>
                <a:extLst>
                  <a:ext uri="{0D108BD9-81ED-4DB2-BD59-A6C34878D82A}">
                    <a16:rowId xmlns:a16="http://schemas.microsoft.com/office/drawing/2014/main" val="2479793528"/>
                  </a:ext>
                </a:extLst>
              </a:tr>
              <a:tr h="314397">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Μαθηματικά.</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4</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vMerge="1">
                  <a:txBody>
                    <a:bodyPr/>
                    <a:lstStyle/>
                    <a:p>
                      <a:endParaRPr lang="el-GR"/>
                    </a:p>
                  </a:txBody>
                  <a:tcPr/>
                </a:tc>
                <a:extLst>
                  <a:ext uri="{0D108BD9-81ED-4DB2-BD59-A6C34878D82A}">
                    <a16:rowId xmlns:a16="http://schemas.microsoft.com/office/drawing/2014/main" val="3051146611"/>
                  </a:ext>
                </a:extLst>
              </a:tr>
              <a:tr h="314397">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Φυσική.</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vMerge="1">
                  <a:txBody>
                    <a:bodyPr/>
                    <a:lstStyle/>
                    <a:p>
                      <a:endParaRPr lang="el-GR"/>
                    </a:p>
                  </a:txBody>
                  <a:tcPr/>
                </a:tc>
                <a:extLst>
                  <a:ext uri="{0D108BD9-81ED-4DB2-BD59-A6C34878D82A}">
                    <a16:rowId xmlns:a16="http://schemas.microsoft.com/office/drawing/2014/main" val="4273426776"/>
                  </a:ext>
                </a:extLst>
              </a:tr>
              <a:tr h="314397">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Βιολογία</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vMerge="1">
                  <a:txBody>
                    <a:bodyPr/>
                    <a:lstStyle/>
                    <a:p>
                      <a:endParaRPr lang="el-GR"/>
                    </a:p>
                  </a:txBody>
                  <a:tcPr/>
                </a:tc>
                <a:extLst>
                  <a:ext uri="{0D108BD9-81ED-4DB2-BD59-A6C34878D82A}">
                    <a16:rowId xmlns:a16="http://schemas.microsoft.com/office/drawing/2014/main" val="2389712807"/>
                  </a:ext>
                </a:extLst>
              </a:tr>
              <a:tr h="323400">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Αγγλικά.</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vMerge="1">
                  <a:txBody>
                    <a:bodyPr/>
                    <a:lstStyle/>
                    <a:p>
                      <a:endParaRPr lang="el-GR"/>
                    </a:p>
                  </a:txBody>
                  <a:tcPr/>
                </a:tc>
                <a:extLst>
                  <a:ext uri="{0D108BD9-81ED-4DB2-BD59-A6C34878D82A}">
                    <a16:rowId xmlns:a16="http://schemas.microsoft.com/office/drawing/2014/main" val="2574942132"/>
                  </a:ext>
                </a:extLst>
              </a:tr>
              <a:tr h="314397">
                <a:tc>
                  <a:txBody>
                    <a:bodyPr/>
                    <a:lstStyle/>
                    <a:p>
                      <a:pPr>
                        <a:lnSpc>
                          <a:spcPct val="106000"/>
                        </a:lnSpc>
                        <a:spcAft>
                          <a:spcPts val="800"/>
                        </a:spcAft>
                      </a:pPr>
                      <a:r>
                        <a:rPr lang="el-GR" sz="1000" b="1" kern="1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2η  Ξένη Γλώσσα  (Γαλλικά ή Γερμανικά)</a:t>
                      </a:r>
                      <a:endParaRPr lang="el-G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rowSpan="5">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Β</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1 ωριαία δοκιμασία ανά τετράμηνο (του 2ου τετραμήνου μπορεί να αντικατασταθεί με ανάθεση εργασίας)</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3672613221"/>
                  </a:ext>
                </a:extLst>
              </a:tr>
              <a:tr h="314397">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Γεωλογία-Γεωγραφία.</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vMerge="1">
                  <a:txBody>
                    <a:bodyPr/>
                    <a:lstStyle/>
                    <a:p>
                      <a:endParaRPr lang="el-GR"/>
                    </a:p>
                  </a:txBody>
                  <a:tcPr/>
                </a:tc>
                <a:extLst>
                  <a:ext uri="{0D108BD9-81ED-4DB2-BD59-A6C34878D82A}">
                    <a16:rowId xmlns:a16="http://schemas.microsoft.com/office/drawing/2014/main" val="3932390907"/>
                  </a:ext>
                </a:extLst>
              </a:tr>
              <a:tr h="314397">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Θρησκευτικά.</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vMerge="1">
                  <a:txBody>
                    <a:bodyPr/>
                    <a:lstStyle/>
                    <a:p>
                      <a:endParaRPr lang="el-GR"/>
                    </a:p>
                  </a:txBody>
                  <a:tcPr/>
                </a:tc>
                <a:extLst>
                  <a:ext uri="{0D108BD9-81ED-4DB2-BD59-A6C34878D82A}">
                    <a16:rowId xmlns:a16="http://schemas.microsoft.com/office/drawing/2014/main" val="2090075953"/>
                  </a:ext>
                </a:extLst>
              </a:tr>
              <a:tr h="314397">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Τεχνολογία – Πληροφορική.</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1+2</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vMerge="1">
                  <a:txBody>
                    <a:bodyPr/>
                    <a:lstStyle/>
                    <a:p>
                      <a:endParaRPr lang="el-GR"/>
                    </a:p>
                  </a:txBody>
                  <a:tcPr/>
                </a:tc>
                <a:extLst>
                  <a:ext uri="{0D108BD9-81ED-4DB2-BD59-A6C34878D82A}">
                    <a16:rowId xmlns:a16="http://schemas.microsoft.com/office/drawing/2014/main" val="3421037068"/>
                  </a:ext>
                </a:extLst>
              </a:tr>
              <a:tr h="604542">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Οικιακή Οικονομία.</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vMerge="1">
                  <a:txBody>
                    <a:bodyPr/>
                    <a:lstStyle/>
                    <a:p>
                      <a:endParaRPr lang="el-GR"/>
                    </a:p>
                  </a:txBody>
                  <a:tcPr/>
                </a:tc>
                <a:extLst>
                  <a:ext uri="{0D108BD9-81ED-4DB2-BD59-A6C34878D82A}">
                    <a16:rowId xmlns:a16="http://schemas.microsoft.com/office/drawing/2014/main" val="3904508661"/>
                  </a:ext>
                </a:extLst>
              </a:tr>
              <a:tr h="298469">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Μουσική-Καλλιτεχνικά.</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1+1</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rowSpan="3">
                  <a:txBody>
                    <a:bodyPr/>
                    <a:lstStyle/>
                    <a:p>
                      <a:pPr algn="ctr">
                        <a:lnSpc>
                          <a:spcPct val="106000"/>
                        </a:lnSpc>
                        <a:spcAft>
                          <a:spcPts val="800"/>
                        </a:spcAft>
                      </a:pPr>
                      <a:r>
                        <a:rPr lang="el-GR" sz="1000" b="1" kern="1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Γ</a:t>
                      </a:r>
                      <a:endParaRPr lang="el-GR" sz="7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el-GR" sz="1000" b="1" kern="1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Δεν διενεργείται ωριαία γραπτή δοκιμασία.</a:t>
                      </a:r>
                      <a:endParaRPr lang="el-G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753509061"/>
                  </a:ext>
                </a:extLst>
              </a:tr>
              <a:tr h="419655">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Φυσική Αγωγή.</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vMerge="1">
                  <a:txBody>
                    <a:bodyPr/>
                    <a:lstStyle/>
                    <a:p>
                      <a:endParaRPr lang="el-GR"/>
                    </a:p>
                  </a:txBody>
                  <a:tcPr/>
                </a:tc>
                <a:extLst>
                  <a:ext uri="{0D108BD9-81ED-4DB2-BD59-A6C34878D82A}">
                    <a16:rowId xmlns:a16="http://schemas.microsoft.com/office/drawing/2014/main" val="933276336"/>
                  </a:ext>
                </a:extLst>
              </a:tr>
              <a:tr h="419655">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Εργαστήρια δεξιοτήτων </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vMerge="1">
                  <a:txBody>
                    <a:bodyPr/>
                    <a:lstStyle/>
                    <a:p>
                      <a:endParaRPr lang="el-GR"/>
                    </a:p>
                  </a:txBody>
                  <a:tcPr/>
                </a:tc>
                <a:extLst>
                  <a:ext uri="{0D108BD9-81ED-4DB2-BD59-A6C34878D82A}">
                    <a16:rowId xmlns:a16="http://schemas.microsoft.com/office/drawing/2014/main" val="2029783967"/>
                  </a:ext>
                </a:extLst>
              </a:tr>
              <a:tr h="736281">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ΣΥΝΟΛΟ ΩΡΩΝ </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l-GR" sz="1000" b="1" kern="120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33</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l-GR" sz="1000" b="1" kern="1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2 εξάωρα -</a:t>
                      </a:r>
                      <a:endParaRPr lang="el-GR" sz="7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el-GR" sz="1000" b="1" kern="1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3 επτάωρα</a:t>
                      </a:r>
                      <a:endParaRPr lang="el-G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2926" marR="42926" marT="596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918762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a:extLst>
              <a:ext uri="{FF2B5EF4-FFF2-40B4-BE49-F238E27FC236}">
                <a16:creationId xmlns:a16="http://schemas.microsoft.com/office/drawing/2014/main" id="{1F54742D-3AA5-457B-9217-68A8CED37A69}"/>
              </a:ext>
            </a:extLst>
          </p:cNvPr>
          <p:cNvGraphicFramePr>
            <a:graphicFrameLocks noGrp="1"/>
          </p:cNvGraphicFramePr>
          <p:nvPr>
            <p:extLst>
              <p:ext uri="{D42A27DB-BD31-4B8C-83A1-F6EECF244321}">
                <p14:modId xmlns:p14="http://schemas.microsoft.com/office/powerpoint/2010/main" val="111367441"/>
              </p:ext>
            </p:extLst>
          </p:nvPr>
        </p:nvGraphicFramePr>
        <p:xfrm>
          <a:off x="14739" y="0"/>
          <a:ext cx="9108504" cy="6986550"/>
        </p:xfrm>
        <a:graphic>
          <a:graphicData uri="http://schemas.openxmlformats.org/drawingml/2006/table">
            <a:tbl>
              <a:tblPr/>
              <a:tblGrid>
                <a:gridCol w="1936914">
                  <a:extLst>
                    <a:ext uri="{9D8B030D-6E8A-4147-A177-3AD203B41FA5}">
                      <a16:colId xmlns:a16="http://schemas.microsoft.com/office/drawing/2014/main" val="806925527"/>
                    </a:ext>
                  </a:extLst>
                </a:gridCol>
                <a:gridCol w="191046">
                  <a:extLst>
                    <a:ext uri="{9D8B030D-6E8A-4147-A177-3AD203B41FA5}">
                      <a16:colId xmlns:a16="http://schemas.microsoft.com/office/drawing/2014/main" val="3648754645"/>
                    </a:ext>
                  </a:extLst>
                </a:gridCol>
                <a:gridCol w="4629203">
                  <a:extLst>
                    <a:ext uri="{9D8B030D-6E8A-4147-A177-3AD203B41FA5}">
                      <a16:colId xmlns:a16="http://schemas.microsoft.com/office/drawing/2014/main" val="343515015"/>
                    </a:ext>
                  </a:extLst>
                </a:gridCol>
                <a:gridCol w="734794">
                  <a:extLst>
                    <a:ext uri="{9D8B030D-6E8A-4147-A177-3AD203B41FA5}">
                      <a16:colId xmlns:a16="http://schemas.microsoft.com/office/drawing/2014/main" val="3913562469"/>
                    </a:ext>
                  </a:extLst>
                </a:gridCol>
                <a:gridCol w="661315">
                  <a:extLst>
                    <a:ext uri="{9D8B030D-6E8A-4147-A177-3AD203B41FA5}">
                      <a16:colId xmlns:a16="http://schemas.microsoft.com/office/drawing/2014/main" val="776969274"/>
                    </a:ext>
                  </a:extLst>
                </a:gridCol>
                <a:gridCol w="955232">
                  <a:extLst>
                    <a:ext uri="{9D8B030D-6E8A-4147-A177-3AD203B41FA5}">
                      <a16:colId xmlns:a16="http://schemas.microsoft.com/office/drawing/2014/main" val="578400177"/>
                    </a:ext>
                  </a:extLst>
                </a:gridCol>
              </a:tblGrid>
              <a:tr h="112320">
                <a:tc rowSpan="2" gridSpan="3">
                  <a:txBody>
                    <a:bodyPr/>
                    <a:lstStyle/>
                    <a:p>
                      <a:pPr algn="ctr" fontAlgn="t"/>
                      <a:r>
                        <a:rPr lang="el-GR" sz="1600" b="1" dirty="0">
                          <a:effectLst/>
                        </a:rPr>
                        <a:t>Διδακτικό Αντικείμενο / Μάθημα</a:t>
                      </a:r>
                      <a:endParaRPr lang="el-GR" sz="1600" dirty="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rowSpan="2" hMerge="1">
                  <a:txBody>
                    <a:bodyPr/>
                    <a:lstStyle/>
                    <a:p>
                      <a:endParaRPr lang="el-GR"/>
                    </a:p>
                  </a:txBody>
                  <a:tcPr/>
                </a:tc>
                <a:tc rowSpan="2" hMerge="1">
                  <a:txBody>
                    <a:bodyPr/>
                    <a:lstStyle/>
                    <a:p>
                      <a:pPr algn="ctr" fontAlgn="t"/>
                      <a:endParaRPr lang="el-GR" sz="1800" dirty="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gridSpan="3">
                  <a:txBody>
                    <a:bodyPr/>
                    <a:lstStyle/>
                    <a:p>
                      <a:pPr algn="ctr" fontAlgn="t"/>
                      <a:r>
                        <a:rPr lang="el-GR" sz="800" b="1">
                          <a:effectLst/>
                        </a:rPr>
                        <a:t>Τάξεις</a:t>
                      </a:r>
                      <a:endParaRPr lang="el-GR" sz="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662724829"/>
                  </a:ext>
                </a:extLst>
              </a:tr>
              <a:tr h="252721">
                <a:tc gridSpan="3" vMerge="1">
                  <a:txBody>
                    <a:bodyPr/>
                    <a:lstStyle/>
                    <a:p>
                      <a:endParaRPr lang="el-GR"/>
                    </a:p>
                  </a:txBody>
                  <a:tcPr/>
                </a:tc>
                <a:tc hMerge="1" vMerge="1">
                  <a:txBody>
                    <a:bodyPr/>
                    <a:lstStyle/>
                    <a:p>
                      <a:endParaRPr lang="el-GR"/>
                    </a:p>
                  </a:txBody>
                  <a:tcPr/>
                </a:tc>
                <a:tc hMerge="1" vMerge="1">
                  <a:txBody>
                    <a:bodyPr/>
                    <a:lstStyle/>
                    <a:p>
                      <a:endParaRPr lang="el-GR"/>
                    </a:p>
                  </a:txBody>
                  <a:tcPr/>
                </a:tc>
                <a:tc>
                  <a:txBody>
                    <a:bodyPr/>
                    <a:lstStyle/>
                    <a:p>
                      <a:pPr algn="ctr" fontAlgn="t"/>
                      <a:r>
                        <a:rPr lang="el-GR" sz="1600" b="1" dirty="0">
                          <a:solidFill>
                            <a:schemeClr val="accent1">
                              <a:lumMod val="60000"/>
                              <a:lumOff val="40000"/>
                            </a:schemeClr>
                          </a:solidFill>
                          <a:effectLst/>
                        </a:rPr>
                        <a:t>Α</a:t>
                      </a:r>
                      <a:endParaRPr lang="el-GR" sz="1600" dirty="0">
                        <a:solidFill>
                          <a:schemeClr val="accent1">
                            <a:lumMod val="60000"/>
                            <a:lumOff val="40000"/>
                          </a:schemeClr>
                        </a:solidFill>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t"/>
                      <a:r>
                        <a:rPr lang="el-GR" sz="1600" b="1" dirty="0">
                          <a:solidFill>
                            <a:srgbClr val="00B050"/>
                          </a:solidFill>
                          <a:effectLst/>
                        </a:rPr>
                        <a:t>Β</a:t>
                      </a:r>
                      <a:endParaRPr lang="el-GR" sz="1600" dirty="0">
                        <a:solidFill>
                          <a:srgbClr val="00B050"/>
                        </a:solidFill>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algn="ctr" fontAlgn="t"/>
                      <a:r>
                        <a:rPr lang="el-GR" sz="1600" b="1" dirty="0">
                          <a:solidFill>
                            <a:srgbClr val="0070C0"/>
                          </a:solidFill>
                          <a:effectLst/>
                        </a:rPr>
                        <a:t>Γ</a:t>
                      </a:r>
                      <a:endParaRPr lang="el-GR" sz="1600" dirty="0">
                        <a:solidFill>
                          <a:srgbClr val="0070C0"/>
                        </a:solidFill>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3844039749"/>
                  </a:ext>
                </a:extLst>
              </a:tr>
              <a:tr h="406449">
                <a:tc rowSpan="2">
                  <a:txBody>
                    <a:bodyPr/>
                    <a:lstStyle/>
                    <a:p>
                      <a:pPr fontAlgn="t"/>
                      <a:r>
                        <a:rPr lang="el-GR" sz="1600" b="1" dirty="0">
                          <a:solidFill>
                            <a:srgbClr val="FF0000"/>
                          </a:solidFill>
                          <a:effectLst/>
                        </a:rPr>
                        <a:t>Νεοελληνική Γλώσσα και Γραμματεία</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gridSpan="2">
                  <a:txBody>
                    <a:bodyPr/>
                    <a:lstStyle/>
                    <a:p>
                      <a:pPr fontAlgn="t"/>
                      <a:r>
                        <a:rPr lang="el-GR" sz="1600" dirty="0">
                          <a:solidFill>
                            <a:srgbClr val="FF0000"/>
                          </a:solidFill>
                          <a:effectLst/>
                        </a:rPr>
                        <a:t>Γλωσσική Διδασκαλία</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pPr fontAlgn="t"/>
                      <a:endParaRPr lang="el-GR" sz="1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3</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a:solidFill>
                            <a:srgbClr val="0070C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3550992514"/>
                  </a:ext>
                </a:extLst>
              </a:tr>
              <a:tr h="406449">
                <a:tc vMerge="1">
                  <a:txBody>
                    <a:bodyPr/>
                    <a:lstStyle/>
                    <a:p>
                      <a:endParaRPr lang="el-GR"/>
                    </a:p>
                  </a:txBody>
                  <a:tcPr/>
                </a:tc>
                <a:tc gridSpan="2">
                  <a:txBody>
                    <a:bodyPr/>
                    <a:lstStyle/>
                    <a:p>
                      <a:pPr fontAlgn="t"/>
                      <a:r>
                        <a:rPr lang="el-GR" sz="1600" dirty="0">
                          <a:solidFill>
                            <a:srgbClr val="FF0000"/>
                          </a:solidFill>
                          <a:effectLst/>
                        </a:rPr>
                        <a:t>Νεοελληνική Λογοτεχνία</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pPr fontAlgn="t"/>
                      <a:endParaRPr lang="el-GR" sz="1800" dirty="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3260043663"/>
                  </a:ext>
                </a:extLst>
              </a:tr>
              <a:tr h="406449">
                <a:tc rowSpan="2">
                  <a:txBody>
                    <a:bodyPr/>
                    <a:lstStyle/>
                    <a:p>
                      <a:pPr fontAlgn="t"/>
                      <a:r>
                        <a:rPr lang="el-GR" sz="1600" b="1" dirty="0">
                          <a:effectLst/>
                        </a:rPr>
                        <a:t>Αρχαία Ελληνική Γλώσσα και Γραμματεία</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gridSpan="2">
                  <a:txBody>
                    <a:bodyPr/>
                    <a:lstStyle/>
                    <a:p>
                      <a:pPr fontAlgn="t"/>
                      <a:r>
                        <a:rPr lang="el-GR" sz="1600" dirty="0">
                          <a:effectLst/>
                        </a:rPr>
                        <a:t>Αρχαία Ελληνική Γλώσσα</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pPr fontAlgn="t"/>
                      <a:endParaRPr lang="el-GR" sz="1800" dirty="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a:solidFill>
                            <a:srgbClr val="0070C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1536129180"/>
                  </a:ext>
                </a:extLst>
              </a:tr>
              <a:tr h="466861">
                <a:tc vMerge="1">
                  <a:txBody>
                    <a:bodyPr/>
                    <a:lstStyle/>
                    <a:p>
                      <a:endParaRPr lang="el-GR"/>
                    </a:p>
                  </a:txBody>
                  <a:tcPr/>
                </a:tc>
                <a:tc gridSpan="2">
                  <a:txBody>
                    <a:bodyPr/>
                    <a:lstStyle/>
                    <a:p>
                      <a:pPr fontAlgn="t"/>
                      <a:r>
                        <a:rPr lang="el-GR" sz="1600" dirty="0">
                          <a:effectLst/>
                        </a:rPr>
                        <a:t>Αρχαία Ελληνικά Κείμενα από Μετάφραση</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pPr fontAlgn="t"/>
                      <a:endParaRPr lang="el-GR" sz="1800" dirty="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2852132218"/>
                  </a:ext>
                </a:extLst>
              </a:tr>
              <a:tr h="252721">
                <a:tc gridSpan="3">
                  <a:txBody>
                    <a:bodyPr/>
                    <a:lstStyle/>
                    <a:p>
                      <a:pPr fontAlgn="t"/>
                      <a:r>
                        <a:rPr lang="el-GR" sz="1600" b="1" dirty="0">
                          <a:solidFill>
                            <a:srgbClr val="FF0000"/>
                          </a:solidFill>
                          <a:effectLst/>
                        </a:rPr>
                        <a:t>Μαθηματικά</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endParaRPr lang="el-GR"/>
                    </a:p>
                  </a:txBody>
                  <a:tcPr/>
                </a:tc>
                <a:tc hMerge="1">
                  <a:txBody>
                    <a:bodyPr/>
                    <a:lstStyle/>
                    <a:p>
                      <a:pPr fontAlgn="t"/>
                      <a:endParaRPr lang="el-GR" sz="1800" b="1" dirty="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4</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a:solidFill>
                            <a:srgbClr val="00B050"/>
                          </a:solidFill>
                          <a:effectLst/>
                        </a:rPr>
                        <a:t>4</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4</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2949183221"/>
                  </a:ext>
                </a:extLst>
              </a:tr>
              <a:tr h="252721">
                <a:tc rowSpan="4">
                  <a:txBody>
                    <a:bodyPr/>
                    <a:lstStyle/>
                    <a:p>
                      <a:pPr fontAlgn="t"/>
                      <a:r>
                        <a:rPr lang="el-GR" sz="1600" b="1" dirty="0">
                          <a:effectLst/>
                        </a:rPr>
                        <a:t>Φυσικές Επιστήμες</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gridSpan="2">
                  <a:txBody>
                    <a:bodyPr/>
                    <a:lstStyle/>
                    <a:p>
                      <a:pPr fontAlgn="t"/>
                      <a:r>
                        <a:rPr lang="el-GR" sz="1600" b="1" dirty="0">
                          <a:solidFill>
                            <a:srgbClr val="FF0000"/>
                          </a:solidFill>
                          <a:effectLst/>
                        </a:rPr>
                        <a:t>Φυσική</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pPr fontAlgn="t"/>
                      <a:endParaRPr lang="el-GR" sz="1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599750580"/>
                  </a:ext>
                </a:extLst>
              </a:tr>
              <a:tr h="252721">
                <a:tc vMerge="1">
                  <a:txBody>
                    <a:bodyPr/>
                    <a:lstStyle/>
                    <a:p>
                      <a:endParaRPr lang="el-GR"/>
                    </a:p>
                  </a:txBody>
                  <a:tcPr/>
                </a:tc>
                <a:tc gridSpan="2">
                  <a:txBody>
                    <a:bodyPr/>
                    <a:lstStyle/>
                    <a:p>
                      <a:pPr fontAlgn="t"/>
                      <a:r>
                        <a:rPr lang="el-GR" sz="1600" dirty="0">
                          <a:effectLst/>
                        </a:rPr>
                        <a:t>Χημεία</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pPr fontAlgn="t"/>
                      <a:endParaRPr lang="el-GR" sz="1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a:solidFill>
                            <a:schemeClr val="accent1">
                              <a:lumMod val="60000"/>
                              <a:lumOff val="40000"/>
                            </a:schemeClr>
                          </a:solidFill>
                          <a:effectLst/>
                        </a:rPr>
                        <a:t>-</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3533375765"/>
                  </a:ext>
                </a:extLst>
              </a:tr>
              <a:tr h="252721">
                <a:tc vMerge="1">
                  <a:txBody>
                    <a:bodyPr/>
                    <a:lstStyle/>
                    <a:p>
                      <a:endParaRPr lang="el-GR"/>
                    </a:p>
                  </a:txBody>
                  <a:tcPr/>
                </a:tc>
                <a:tc gridSpan="2">
                  <a:txBody>
                    <a:bodyPr/>
                    <a:lstStyle/>
                    <a:p>
                      <a:pPr fontAlgn="t"/>
                      <a:r>
                        <a:rPr lang="el-GR" sz="1600" b="0" dirty="0">
                          <a:solidFill>
                            <a:schemeClr val="tx1"/>
                          </a:solidFill>
                          <a:effectLst/>
                        </a:rPr>
                        <a:t>Βιολογία</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pPr fontAlgn="t"/>
                      <a:endParaRPr lang="el-GR" sz="1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3368300006"/>
                  </a:ext>
                </a:extLst>
              </a:tr>
              <a:tr h="252721">
                <a:tc vMerge="1">
                  <a:txBody>
                    <a:bodyPr/>
                    <a:lstStyle/>
                    <a:p>
                      <a:endParaRPr lang="el-GR"/>
                    </a:p>
                  </a:txBody>
                  <a:tcPr/>
                </a:tc>
                <a:tc gridSpan="2">
                  <a:txBody>
                    <a:bodyPr/>
                    <a:lstStyle/>
                    <a:p>
                      <a:pPr fontAlgn="t"/>
                      <a:r>
                        <a:rPr lang="el-GR" sz="1600" dirty="0">
                          <a:effectLst/>
                        </a:rPr>
                        <a:t>Γεωγραφία</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pPr fontAlgn="t"/>
                      <a:endParaRPr lang="el-GR" sz="1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3498916536"/>
                  </a:ext>
                </a:extLst>
              </a:tr>
              <a:tr h="252721">
                <a:tc gridSpan="3">
                  <a:txBody>
                    <a:bodyPr/>
                    <a:lstStyle/>
                    <a:p>
                      <a:pPr fontAlgn="t"/>
                      <a:r>
                        <a:rPr lang="el-GR" sz="1600" dirty="0">
                          <a:effectLst/>
                        </a:rPr>
                        <a:t>Οικιακή Οικονομία</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endParaRPr lang="el-GR"/>
                    </a:p>
                  </a:txBody>
                  <a:tcPr/>
                </a:tc>
                <a:tc hMerge="1">
                  <a:txBody>
                    <a:bodyPr/>
                    <a:lstStyle/>
                    <a:p>
                      <a:pPr fontAlgn="t"/>
                      <a:endParaRPr lang="el-GR" sz="1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a:solidFill>
                            <a:srgbClr val="00B050"/>
                          </a:solidFill>
                          <a:effectLst/>
                        </a:rPr>
                        <a:t>-</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a:solidFill>
                            <a:srgbClr val="0070C0"/>
                          </a:solidFill>
                          <a:effectLst/>
                        </a:rPr>
                        <a:t>-</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2286478219"/>
                  </a:ext>
                </a:extLst>
              </a:tr>
              <a:tr h="252721">
                <a:tc gridSpan="3">
                  <a:txBody>
                    <a:bodyPr/>
                    <a:lstStyle/>
                    <a:p>
                      <a:pPr fontAlgn="t"/>
                      <a:r>
                        <a:rPr lang="el-GR" sz="1600" b="1" dirty="0">
                          <a:solidFill>
                            <a:srgbClr val="FF0000"/>
                          </a:solidFill>
                          <a:effectLst/>
                        </a:rPr>
                        <a:t>Ιστορία</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endParaRPr lang="el-GR"/>
                    </a:p>
                  </a:txBody>
                  <a:tcPr/>
                </a:tc>
                <a:tc hMerge="1">
                  <a:txBody>
                    <a:bodyPr/>
                    <a:lstStyle/>
                    <a:p>
                      <a:pPr fontAlgn="t"/>
                      <a:endParaRPr lang="el-GR" sz="1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3860367195"/>
                  </a:ext>
                </a:extLst>
              </a:tr>
              <a:tr h="175169">
                <a:tc gridSpan="3">
                  <a:txBody>
                    <a:bodyPr/>
                    <a:lstStyle/>
                    <a:p>
                      <a:pPr fontAlgn="t"/>
                      <a:r>
                        <a:rPr lang="el-GR" sz="1600" dirty="0">
                          <a:effectLst/>
                        </a:rPr>
                        <a:t>Κοινωνική και πολιτική Αγωγή</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endParaRPr lang="el-GR"/>
                    </a:p>
                  </a:txBody>
                  <a:tcPr/>
                </a:tc>
                <a:tc hMerge="1">
                  <a:txBody>
                    <a:bodyPr/>
                    <a:lstStyle/>
                    <a:p>
                      <a:pPr fontAlgn="t"/>
                      <a:endParaRPr lang="el-GR" sz="1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3</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840940935"/>
                  </a:ext>
                </a:extLst>
              </a:tr>
              <a:tr h="252721">
                <a:tc gridSpan="3">
                  <a:txBody>
                    <a:bodyPr/>
                    <a:lstStyle/>
                    <a:p>
                      <a:pPr fontAlgn="t"/>
                      <a:r>
                        <a:rPr lang="el-GR" sz="1600" dirty="0">
                          <a:effectLst/>
                        </a:rPr>
                        <a:t>Θρησκευτικά</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endParaRPr lang="el-GR"/>
                    </a:p>
                  </a:txBody>
                  <a:tcPr/>
                </a:tc>
                <a:tc hMerge="1">
                  <a:txBody>
                    <a:bodyPr/>
                    <a:lstStyle/>
                    <a:p>
                      <a:pPr fontAlgn="t"/>
                      <a:endParaRPr lang="el-GR" sz="1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a:solidFill>
                            <a:schemeClr val="accent1">
                              <a:lumMod val="60000"/>
                              <a:lumOff val="40000"/>
                            </a:schemeClr>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3759224570"/>
                  </a:ext>
                </a:extLst>
              </a:tr>
              <a:tr h="252721">
                <a:tc gridSpan="3">
                  <a:txBody>
                    <a:bodyPr/>
                    <a:lstStyle/>
                    <a:p>
                      <a:pPr fontAlgn="t"/>
                      <a:r>
                        <a:rPr lang="el-GR" sz="1600" dirty="0">
                          <a:solidFill>
                            <a:srgbClr val="FF0000"/>
                          </a:solidFill>
                          <a:effectLst/>
                        </a:rPr>
                        <a:t>Αγγλικά</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endParaRPr lang="el-GR"/>
                    </a:p>
                  </a:txBody>
                  <a:tcPr/>
                </a:tc>
                <a:tc hMerge="1">
                  <a:txBody>
                    <a:bodyPr/>
                    <a:lstStyle/>
                    <a:p>
                      <a:pPr fontAlgn="t"/>
                      <a:endParaRPr lang="el-GR" sz="1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a:solidFill>
                            <a:schemeClr val="accent1">
                              <a:lumMod val="60000"/>
                              <a:lumOff val="40000"/>
                            </a:schemeClr>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1363406531"/>
                  </a:ext>
                </a:extLst>
              </a:tr>
              <a:tr h="252721">
                <a:tc gridSpan="3">
                  <a:txBody>
                    <a:bodyPr/>
                    <a:lstStyle/>
                    <a:p>
                      <a:pPr fontAlgn="t"/>
                      <a:r>
                        <a:rPr lang="el-GR" sz="1600" dirty="0">
                          <a:effectLst/>
                        </a:rPr>
                        <a:t>Γαλλικά / Γερμανικά</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endParaRPr lang="el-GR"/>
                    </a:p>
                  </a:txBody>
                  <a:tcPr/>
                </a:tc>
                <a:tc hMerge="1">
                  <a:txBody>
                    <a:bodyPr/>
                    <a:lstStyle/>
                    <a:p>
                      <a:pPr fontAlgn="t"/>
                      <a:endParaRPr lang="el-GR" sz="1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1129524603"/>
                  </a:ext>
                </a:extLst>
              </a:tr>
              <a:tr h="252721">
                <a:tc gridSpan="3">
                  <a:txBody>
                    <a:bodyPr/>
                    <a:lstStyle/>
                    <a:p>
                      <a:pPr fontAlgn="t"/>
                      <a:r>
                        <a:rPr lang="el-GR" sz="1600" dirty="0">
                          <a:effectLst/>
                        </a:rPr>
                        <a:t>Φυσική Αγωγή</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endParaRPr lang="el-GR"/>
                    </a:p>
                  </a:txBody>
                  <a:tcPr/>
                </a:tc>
                <a:tc hMerge="1">
                  <a:txBody>
                    <a:bodyPr/>
                    <a:lstStyle/>
                    <a:p>
                      <a:pPr fontAlgn="t"/>
                      <a:endParaRPr lang="el-GR" sz="1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125586183"/>
                  </a:ext>
                </a:extLst>
              </a:tr>
              <a:tr h="252721">
                <a:tc rowSpan="2" gridSpan="2">
                  <a:txBody>
                    <a:bodyPr/>
                    <a:lstStyle/>
                    <a:p>
                      <a:pPr fontAlgn="t"/>
                      <a:r>
                        <a:rPr lang="el-GR" sz="1600" b="1" dirty="0">
                          <a:effectLst/>
                        </a:rPr>
                        <a:t>Τεχνολογία και Πληροφορική</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rowSpan="2" hMerge="1">
                  <a:txBody>
                    <a:bodyPr/>
                    <a:lstStyle/>
                    <a:p>
                      <a:pPr fontAlgn="t"/>
                      <a:r>
                        <a:rPr lang="el-GR" sz="1800">
                          <a:effectLst/>
                        </a:rPr>
                        <a:t>Τεχνολογία</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a:effectLst/>
                        </a:rPr>
                        <a:t>Τεχνολογία</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a:solidFill>
                            <a:srgbClr val="00B050"/>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1379618648"/>
                  </a:ext>
                </a:extLst>
              </a:tr>
              <a:tr h="267400">
                <a:tc gridSpan="2" vMerge="1">
                  <a:txBody>
                    <a:bodyPr/>
                    <a:lstStyle/>
                    <a:p>
                      <a:endParaRPr lang="el-GR"/>
                    </a:p>
                  </a:txBody>
                  <a:tcPr/>
                </a:tc>
                <a:tc hMerge="1" vMerge="1">
                  <a:txBody>
                    <a:bodyPr/>
                    <a:lstStyle/>
                    <a:p>
                      <a:pPr fontAlgn="t"/>
                      <a:r>
                        <a:rPr lang="el-GR" sz="1800">
                          <a:effectLst/>
                        </a:rPr>
                        <a:t>Πληροφορική</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effectLst/>
                        </a:rPr>
                        <a:t>Πληροφορική</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2</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1350849963"/>
                  </a:ext>
                </a:extLst>
              </a:tr>
              <a:tr h="252721">
                <a:tc rowSpan="2" gridSpan="2">
                  <a:txBody>
                    <a:bodyPr/>
                    <a:lstStyle/>
                    <a:p>
                      <a:pPr fontAlgn="t"/>
                      <a:r>
                        <a:rPr lang="el-GR" sz="1600" b="1" dirty="0">
                          <a:effectLst/>
                        </a:rPr>
                        <a:t>Πολιτισμός και Δραστηριότητες</a:t>
                      </a:r>
                    </a:p>
                    <a:p>
                      <a:pPr fontAlgn="t"/>
                      <a:r>
                        <a:rPr lang="el-GR" sz="1600" b="1" dirty="0">
                          <a:effectLst/>
                        </a:rPr>
                        <a:t> Εργαστήρια Δεξιοτήτων </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rowSpan="2" hMerge="1">
                  <a:txBody>
                    <a:bodyPr/>
                    <a:lstStyle/>
                    <a:p>
                      <a:pPr fontAlgn="t"/>
                      <a:r>
                        <a:rPr lang="el-GR" sz="1800">
                          <a:effectLst/>
                        </a:rPr>
                        <a:t>Μουσική</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a:effectLst/>
                        </a:rPr>
                        <a:t>Μουσική</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421667993"/>
                  </a:ext>
                </a:extLst>
              </a:tr>
              <a:tr h="0">
                <a:tc gridSpan="2" vMerge="1">
                  <a:txBody>
                    <a:bodyPr/>
                    <a:lstStyle/>
                    <a:p>
                      <a:endParaRPr lang="el-GR"/>
                    </a:p>
                  </a:txBody>
                  <a:tcPr/>
                </a:tc>
                <a:tc hMerge="1" vMerge="1">
                  <a:txBody>
                    <a:bodyPr/>
                    <a:lstStyle/>
                    <a:p>
                      <a:pPr fontAlgn="t"/>
                      <a:r>
                        <a:rPr lang="el-GR" sz="1800">
                          <a:effectLst/>
                        </a:rPr>
                        <a:t>Καλλιτεχνικά</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effectLst/>
                        </a:rPr>
                        <a:t>Καλλιτεχνικά</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1</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591722073"/>
                  </a:ext>
                </a:extLst>
              </a:tr>
              <a:tr h="406449">
                <a:tc gridSpan="3">
                  <a:txBody>
                    <a:bodyPr/>
                    <a:lstStyle/>
                    <a:p>
                      <a:pPr algn="ctr" fontAlgn="t"/>
                      <a:r>
                        <a:rPr lang="el-GR" sz="1600">
                          <a:effectLst/>
                        </a:rPr>
                        <a:t>Σύνολο ωρών υποχρεωτικού ωραρίου</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hMerge="1">
                  <a:txBody>
                    <a:bodyPr/>
                    <a:lstStyle/>
                    <a:p>
                      <a:endParaRPr lang="el-GR"/>
                    </a:p>
                  </a:txBody>
                  <a:tcPr/>
                </a:tc>
                <a:tc hMerge="1">
                  <a:txBody>
                    <a:bodyPr/>
                    <a:lstStyle/>
                    <a:p>
                      <a:pPr algn="ctr" fontAlgn="t"/>
                      <a:endParaRPr lang="el-GR" sz="1800">
                        <a:effectLst/>
                      </a:endParaRP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chemeClr val="accent1">
                              <a:lumMod val="60000"/>
                              <a:lumOff val="40000"/>
                            </a:schemeClr>
                          </a:solidFill>
                          <a:effectLst/>
                        </a:rPr>
                        <a:t>33</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B050"/>
                          </a:solidFill>
                          <a:effectLst/>
                        </a:rPr>
                        <a:t>33</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tc>
                  <a:txBody>
                    <a:bodyPr/>
                    <a:lstStyle/>
                    <a:p>
                      <a:pPr fontAlgn="t"/>
                      <a:r>
                        <a:rPr lang="el-GR" sz="1600" dirty="0">
                          <a:solidFill>
                            <a:srgbClr val="0070C0"/>
                          </a:solidFill>
                          <a:effectLst/>
                        </a:rPr>
                        <a:t>34</a:t>
                      </a:r>
                    </a:p>
                  </a:txBody>
                  <a:tcPr marL="0" marR="0" marT="0" marB="0">
                    <a:lnL w="9525" cap="flat" cmpd="sng" algn="ctr">
                      <a:solidFill>
                        <a:srgbClr val="E9ECEF"/>
                      </a:solidFill>
                      <a:prstDash val="solid"/>
                      <a:round/>
                      <a:headEnd type="none" w="med" len="med"/>
                      <a:tailEnd type="none" w="med" len="med"/>
                    </a:lnL>
                    <a:lnR w="9525" cap="flat" cmpd="sng" algn="ctr">
                      <a:solidFill>
                        <a:srgbClr val="E9ECEF"/>
                      </a:solidFill>
                      <a:prstDash val="solid"/>
                      <a:round/>
                      <a:headEnd type="none" w="med" len="med"/>
                      <a:tailEnd type="none" w="med" len="med"/>
                    </a:lnR>
                    <a:lnT w="9525" cap="flat" cmpd="sng" algn="ctr">
                      <a:solidFill>
                        <a:srgbClr val="E9ECEF"/>
                      </a:solidFill>
                      <a:prstDash val="solid"/>
                      <a:round/>
                      <a:headEnd type="none" w="med" len="med"/>
                      <a:tailEnd type="none" w="med" len="med"/>
                    </a:lnT>
                    <a:lnB w="9525" cap="flat" cmpd="sng" algn="ctr">
                      <a:solidFill>
                        <a:srgbClr val="E9ECEF"/>
                      </a:solidFill>
                      <a:prstDash val="solid"/>
                      <a:round/>
                      <a:headEnd type="none" w="med" len="med"/>
                      <a:tailEnd type="none" w="med" len="med"/>
                    </a:lnB>
                    <a:solidFill>
                      <a:srgbClr val="FFFFFF"/>
                    </a:solidFill>
                  </a:tcPr>
                </a:tc>
                <a:extLst>
                  <a:ext uri="{0D108BD9-81ED-4DB2-BD59-A6C34878D82A}">
                    <a16:rowId xmlns:a16="http://schemas.microsoft.com/office/drawing/2014/main" val="178248202"/>
                  </a:ext>
                </a:extLst>
              </a:tr>
            </a:tbl>
          </a:graphicData>
        </a:graphic>
      </p:graphicFrame>
    </p:spTree>
    <p:extLst>
      <p:ext uri="{BB962C8B-B14F-4D97-AF65-F5344CB8AC3E}">
        <p14:creationId xmlns:p14="http://schemas.microsoft.com/office/powerpoint/2010/main" val="3889798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1945201" y="76875"/>
            <a:ext cx="7198799" cy="1296144"/>
          </a:xfrm>
        </p:spPr>
        <p:txBody>
          <a:bodyPr>
            <a:normAutofit/>
          </a:bodyPr>
          <a:lstStyle/>
          <a:p>
            <a:r>
              <a:rPr lang="el-GR" sz="2800" dirty="0"/>
              <a:t>   </a:t>
            </a:r>
            <a:r>
              <a:rPr lang="el-GR" sz="3200" dirty="0"/>
              <a:t>Κριτήρια Αξιολόγησης</a:t>
            </a:r>
          </a:p>
        </p:txBody>
      </p:sp>
      <p:sp>
        <p:nvSpPr>
          <p:cNvPr id="2" name="1 - Θέση περιεχομένου"/>
          <p:cNvSpPr>
            <a:spLocks noGrp="1"/>
          </p:cNvSpPr>
          <p:nvPr>
            <p:ph idx="1"/>
          </p:nvPr>
        </p:nvSpPr>
        <p:spPr>
          <a:xfrm>
            <a:off x="899592" y="1556792"/>
            <a:ext cx="8136904" cy="5184576"/>
          </a:xfrm>
        </p:spPr>
        <p:txBody>
          <a:bodyPr>
            <a:normAutofit/>
          </a:bodyPr>
          <a:lstStyle/>
          <a:p>
            <a:r>
              <a:rPr lang="el-GR" sz="2000" dirty="0"/>
              <a:t>Η </a:t>
            </a:r>
            <a:r>
              <a:rPr lang="el-GR" sz="2000" b="1" u="sng" dirty="0"/>
              <a:t>ουσιαστική</a:t>
            </a:r>
            <a:r>
              <a:rPr lang="el-GR" sz="2000" dirty="0"/>
              <a:t>  </a:t>
            </a:r>
            <a:r>
              <a:rPr lang="el-GR" sz="2000" b="1" dirty="0"/>
              <a:t>συμμετοχή,  η στάση και η προσπάθεια                        στο μάθημα</a:t>
            </a:r>
            <a:r>
              <a:rPr lang="en-US" sz="2000"/>
              <a:t>,</a:t>
            </a:r>
          </a:p>
          <a:p>
            <a:pPr marL="0" indent="0">
              <a:buNone/>
            </a:pPr>
            <a:endParaRPr lang="en-US" sz="2000" dirty="0"/>
          </a:p>
          <a:p>
            <a:r>
              <a:rPr lang="el-GR" sz="2000" b="1" dirty="0"/>
              <a:t>Οι εργασίες </a:t>
            </a:r>
            <a:r>
              <a:rPr lang="el-GR" sz="2000" dirty="0"/>
              <a:t>(ατομικές ή ομαδικές στο πλαίσιο της καθημερινής μαθησιακής διαδικασίας),</a:t>
            </a:r>
          </a:p>
          <a:p>
            <a:pPr>
              <a:buNone/>
            </a:pPr>
            <a:r>
              <a:rPr lang="el-GR" sz="2000" dirty="0"/>
              <a:t> </a:t>
            </a:r>
          </a:p>
          <a:p>
            <a:r>
              <a:rPr lang="el-GR" sz="2000" b="1" dirty="0"/>
              <a:t>Οι ωριαίες</a:t>
            </a:r>
            <a:r>
              <a:rPr lang="el-GR" sz="2000" dirty="0"/>
              <a:t> γραπτές δοκιμασίες,</a:t>
            </a:r>
            <a:endParaRPr lang="en-US" sz="2000" dirty="0"/>
          </a:p>
          <a:p>
            <a:endParaRPr lang="el-GR" sz="2000" dirty="0"/>
          </a:p>
          <a:p>
            <a:r>
              <a:rPr lang="el-GR" sz="2000" b="1" dirty="0"/>
              <a:t>Οι ολιγόλεπτες</a:t>
            </a:r>
            <a:r>
              <a:rPr lang="el-GR" sz="2000" dirty="0"/>
              <a:t> γραπτές δοκιμασίες (τεστ),</a:t>
            </a:r>
            <a:endParaRPr lang="en-US" sz="2000" dirty="0"/>
          </a:p>
          <a:p>
            <a:endParaRPr lang="el-GR" sz="2000" dirty="0"/>
          </a:p>
          <a:p>
            <a:r>
              <a:rPr lang="el-GR" sz="2000" b="1" dirty="0"/>
              <a:t>Προαγωγικές </a:t>
            </a:r>
            <a:r>
              <a:rPr lang="el-GR" sz="2000" b="1" dirty="0" err="1"/>
              <a:t>Εξετ</a:t>
            </a:r>
            <a:r>
              <a:rPr lang="el-GR" sz="2000" b="1" dirty="0"/>
              <a:t>.  Ιουνίου : </a:t>
            </a:r>
            <a:r>
              <a:rPr lang="el-GR" sz="2000" b="1" dirty="0">
                <a:solidFill>
                  <a:srgbClr val="FF0000"/>
                </a:solidFill>
              </a:rPr>
              <a:t>Ν. Ελληνικά, Αρχαία, Ιστορία, Μαθηματικά, Φυσική, Βιολογία, Αγγλικά</a:t>
            </a:r>
          </a:p>
          <a:p>
            <a:pPr>
              <a:buNone/>
            </a:pPr>
            <a:endParaRPr lang="el-GR" sz="2000" b="1" dirty="0"/>
          </a:p>
          <a:p>
            <a:pPr>
              <a:buNone/>
            </a:pPr>
            <a:endParaRPr lang="el-GR"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AC4CEF-1CDB-4E73-B44B-7175E4FF7D06}"/>
              </a:ext>
            </a:extLst>
          </p:cNvPr>
          <p:cNvSpPr txBox="1"/>
          <p:nvPr/>
        </p:nvSpPr>
        <p:spPr>
          <a:xfrm>
            <a:off x="1187624" y="116631"/>
            <a:ext cx="7848872" cy="6259214"/>
          </a:xfrm>
          <a:prstGeom prst="rect">
            <a:avLst/>
          </a:prstGeom>
          <a:noFill/>
        </p:spPr>
        <p:txBody>
          <a:bodyPr wrap="square">
            <a:spAutoFit/>
          </a:bodyPr>
          <a:lstStyle/>
          <a:p>
            <a:pPr>
              <a:lnSpc>
                <a:spcPct val="107000"/>
              </a:lnSpc>
              <a:spcAft>
                <a:spcPts val="800"/>
              </a:spcAft>
            </a:pP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1. </a:t>
            </a:r>
            <a:r>
              <a:rPr lang="el-GR" sz="1100" i="1" dirty="0">
                <a:effectLst/>
                <a:latin typeface="Century Gothic" panose="020B0502020202020204" pitchFamily="34" charset="0"/>
                <a:ea typeface="Calibri" panose="020F0502020204030204" pitchFamily="34" charset="0"/>
                <a:cs typeface="Times New Roman" panose="02020603050405020304" pitchFamily="18" charset="0"/>
              </a:rPr>
              <a:t>Για την αξιολόγηση της επίδοσης του μαθητή </a:t>
            </a: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κατά  τη διάρκεια των </a:t>
            </a:r>
            <a:r>
              <a:rPr lang="el-GR" sz="1100" b="1" i="1" dirty="0" err="1">
                <a:effectLst/>
                <a:latin typeface="Century Gothic" panose="020B0502020202020204" pitchFamily="34" charset="0"/>
                <a:ea typeface="Calibri" panose="020F0502020204030204" pitchFamily="34" charset="0"/>
                <a:cs typeface="Times New Roman" panose="02020603050405020304" pitchFamily="18" charset="0"/>
              </a:rPr>
              <a:t>τετραμήνων</a:t>
            </a: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 συνεκτιμώνται τα παρακάτω κριτήρια: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α) η συνολική συμμετοχή του μαθητή στη μαθησιακή  διδασκαλία (τα ερωτήματα που θέτει, οι απαντήσεις που δίνει, η συμβολή του στη μελέτη ενός θέματος μέσα στην τάξη, η συνεργασία του με συμμαθητές, η επιμέλεια στην εκτέλεση των εργασιών που του ανατίθενται), από την οποία ο εκπαιδευτικός σχηματίζει εικόνα για τις γνώσεις, την κατανόηση εννοιών και φαινομένων, τις δεξιότητες επίλυσης προβλήματος, τις επικοινωνιακές δεξιότητες, την κριτική σκέψη, τη δημιουργικότητα κ.λπ.,</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β) οι εργασίες που εκτελεί ο μαθητής στο πλαίσιο της καθημερινής μαθησιακής διαδικασίας στο σχολείο ή στο σπίτι, ατομικά ή ομαδικά,</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γ) οι συνθετικές δημιουργικές εργασίες, ατομικές ή  ομαδικές, και οι διαθεματικές εργασίες, ατομικές ή ομαδικές,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δ) οι </a:t>
            </a:r>
            <a:r>
              <a:rPr lang="el-GR" sz="1100" b="1" i="1" dirty="0" err="1">
                <a:effectLst/>
                <a:latin typeface="Century Gothic" panose="020B0502020202020204" pitchFamily="34" charset="0"/>
                <a:ea typeface="Calibri" panose="020F0502020204030204" pitchFamily="34" charset="0"/>
                <a:cs typeface="Times New Roman" panose="02020603050405020304" pitchFamily="18" charset="0"/>
              </a:rPr>
              <a:t>τετραμηνιαίες</a:t>
            </a: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 δοκιμασίες αξιολόγησης (ωριαίες γραπτές δοκιμασίες ή ανάθεση και υποβολή/παρουσίαση ατομικής ή ομαδικής συνθετικής ή διαθεματικής δημιουργικής εργασίας ή αξιοποίηση των χαρακτηριστικών και των σταδίων εφαρμογής του μοντέλου της ανεστραμμένης τάξης),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ε) οι ολιγόλεπτες γραπτές δοκιμασίες (τεστ).</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2. Όσον αφορά τις ωριαίες γραπτές δοκιμασίες, αυτές είναι: α) προειδοποιημένες, αν έπονται μιας ανακεφαλαίωσης ή β) μη προειδοποιημένες, αν καλύπτουν την ύλη που διδάχθηκε στο αμέσως προηγούμενο μάθημα.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Δεν επιτρέπεται να πραγματοποιούνται περισσότερες  από μία ωριαία γραπτή δοκιμασία κατά τη διάρκεια του ημερησίου διδακτικού προγράμματος και περισσότερες από τρεις (3) κατά τη διάρκεια του εβδομαδιαίου διδακτικού προγράμματος.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3. Στα μαθήματα της Ομάδας Α΄ και της Ομάδας Β΄ των περ. α’ και β’, αντίστοιχα, της παρ. 1 του άρθρου 2 διενεργείται υποχρεωτικά μία (1) </a:t>
            </a:r>
            <a:r>
              <a:rPr lang="el-GR" sz="1100" b="1" i="1" dirty="0" err="1">
                <a:effectLst/>
                <a:latin typeface="Century Gothic" panose="020B0502020202020204" pitchFamily="34" charset="0"/>
                <a:ea typeface="Calibri" panose="020F0502020204030204" pitchFamily="34" charset="0"/>
                <a:cs typeface="Times New Roman" panose="02020603050405020304" pitchFamily="18" charset="0"/>
              </a:rPr>
              <a:t>τετραμηνιαία</a:t>
            </a: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 δοκιμασία  αξιολόγησης. Οι διδάσκοντες μαθήματα της Ομάδας Α’ και της Ομάδας Β’ δύνανται να επιλέξουν στο πρώτο και  στο δεύτερο τετράμηνο τον τρόπο διεξαγωγής της αξιολόγησης αυτής επιλέγοντας μεταξύ των εναλλακτικών που προβλέπονται στην περ. δ’ της παρ. 1. Στα μαθήματα της Ομάδας Γ΄ του τρίτου εδαφίου της παρ. 1 του άρθρου 2 δεν διενεργείται καμία </a:t>
            </a:r>
            <a:r>
              <a:rPr lang="el-GR" sz="1100" b="1" i="1" dirty="0" err="1">
                <a:effectLst/>
                <a:latin typeface="Century Gothic" panose="020B0502020202020204" pitchFamily="34" charset="0"/>
                <a:ea typeface="Calibri" panose="020F0502020204030204" pitchFamily="34" charset="0"/>
                <a:cs typeface="Times New Roman" panose="02020603050405020304" pitchFamily="18" charset="0"/>
              </a:rPr>
              <a:t>τετραμηνιαία</a:t>
            </a: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 δοκιμασία αξιολόγησης.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100" b="1" i="1" dirty="0">
                <a:effectLst/>
                <a:latin typeface="Century Gothic" panose="020B0502020202020204" pitchFamily="34" charset="0"/>
                <a:ea typeface="Calibri" panose="020F0502020204030204" pitchFamily="34" charset="0"/>
                <a:cs typeface="Times New Roman" panose="02020603050405020304" pitchFamily="18" charset="0"/>
              </a:rPr>
              <a:t>4. Οι ολιγόλεπτες δοκιμασίες πραγματοποιούνται με ή χωρίς προειδοποίηση των μαθητών με τη μορφή σύντομων, ποικίλων και κατάλληλων γραπτών ερωτήσεων. Ο αριθμός και η συχνότητα των ολιγόλεπτων δοκιμασιών που πραγματοποιούνται σε κάθε τετράμηνο επαφίενται στην κρίση του διδάσκοντος.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9428187"/>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4180</TotalTime>
  <Words>2959</Words>
  <Application>Microsoft Office PowerPoint</Application>
  <PresentationFormat>Προβολή στην οθόνη (4:3)</PresentationFormat>
  <Paragraphs>431</Paragraphs>
  <Slides>30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30</vt:i4>
      </vt:variant>
    </vt:vector>
  </HeadingPairs>
  <TitlesOfParts>
    <vt:vector size="35" baseType="lpstr">
      <vt:lpstr>Arial</vt:lpstr>
      <vt:lpstr>Calibri</vt:lpstr>
      <vt:lpstr>Century Gothic</vt:lpstr>
      <vt:lpstr>Wingdings 3</vt:lpstr>
      <vt:lpstr>Θρόισμα</vt:lpstr>
      <vt:lpstr> Υπουργείο Παιδείας και Θρησκευμάτων  ΚΑΛΩΣ  ΟΡΙΣΑΤΕ στο  ΓΥΜΝΑΣΙΟ  ΨΥΧΙΚΟΥ «Κωνσταντίνος Καραθεοδωρή»   </vt:lpstr>
      <vt:lpstr> Στόχοι του Σχολείου    </vt:lpstr>
      <vt:lpstr>Παρουσίαση του PowerPoint</vt:lpstr>
      <vt:lpstr>    ΤΙ  ΑΛΛΑΖΕΙ  ΣΤΟ  ΓΥΜΝΑΣΙΟ;</vt:lpstr>
      <vt:lpstr>  ΩΡΑΡΙΟ  και  ΠΡΟΓΡΑΜΜΑ </vt:lpstr>
      <vt:lpstr>Παρουσίαση του PowerPoint</vt:lpstr>
      <vt:lpstr>Παρουσίαση του PowerPoint</vt:lpstr>
      <vt:lpstr>   Κριτήρια Αξιολόγησης</vt:lpstr>
      <vt:lpstr>Παρουσίαση του PowerPoint</vt:lpstr>
      <vt:lpstr> Προαγωγή ή Απόλυση </vt:lpstr>
      <vt:lpstr>ΕΝΗΜΕΡΩΣΗ  ΓΟΝΕΩΝ/ΚΗΔΕΜΟΝΩΝ</vt:lpstr>
      <vt:lpstr>   http://gym-p-psych.att.sch.gr/newsite/</vt:lpstr>
      <vt:lpstr>   ΑΠΟΥΣΙΕΣ</vt:lpstr>
      <vt:lpstr>           Η Υπεύθυνη Δήλωση που απαιτείται</vt:lpstr>
      <vt:lpstr>   Μαθητές με Ειδικές  Εκπαιδευτικές  Ανάγκες (ΕΕΑ)</vt:lpstr>
      <vt:lpstr>   Απαλλαγές</vt:lpstr>
      <vt:lpstr>   Ασφάλεια / υγεία μαθητών</vt:lpstr>
      <vt:lpstr>   ΠΕΡΙΠΑΤΟΙ - ΕΠΙΣΚΕΨΕΙΣ - ΕΚΔΡΟΜΕΣ</vt:lpstr>
      <vt:lpstr>Παρουσίαση του PowerPoint</vt:lpstr>
      <vt:lpstr>Παρουσίαση του PowerPoint</vt:lpstr>
      <vt:lpstr>Εκπαιδευτικά Προγράμματα</vt:lpstr>
      <vt:lpstr>Συμμετοχή σε Διαγωνισμούς</vt:lpstr>
      <vt:lpstr>ΜΑΘΗΤΙΚΗ  ΕΚΠΡΟΣΩΠΗΣΗ</vt:lpstr>
      <vt:lpstr>   ΚΙΝΗΤΑ ΤΗΛΕΦΩΝΑ</vt:lpstr>
      <vt:lpstr>  Παιδαγωγικά μέτρα – Πλαίσιο κανόνων </vt:lpstr>
      <vt:lpstr>   ΠΑΡΑΒΑΤΙΚΟΤΗΤΑ  - παραδείγματα</vt:lpstr>
      <vt:lpstr>   Ο ΡΟΛΟΣ ΤΟΥ ΓΟΝΕΑ</vt:lpstr>
      <vt:lpstr>                 Πώς μπορώ να βοηθήσω το παιδί μου; </vt:lpstr>
      <vt:lpstr>Σας παρακαλούμε για τα εξής: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ΚΑΛΩΣ ΟΡΙΣΑΤΕ 1ο ΓΥΜΝΑΣΙΟ ΠΕΥΚΗΣ www.1gympefk.gr</dc:title>
  <dc:creator>toshiba</dc:creator>
  <cp:lastModifiedBy>Momo Oikon</cp:lastModifiedBy>
  <cp:revision>443</cp:revision>
  <dcterms:created xsi:type="dcterms:W3CDTF">2013-07-03T17:07:51Z</dcterms:created>
  <dcterms:modified xsi:type="dcterms:W3CDTF">2021-09-08T19:52:30Z</dcterms:modified>
</cp:coreProperties>
</file>